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4"/>
  </p:sldMasterIdLst>
  <p:notesMasterIdLst>
    <p:notesMasterId r:id="rId38"/>
  </p:notesMasterIdLst>
  <p:sldIdLst>
    <p:sldId id="290" r:id="rId5"/>
    <p:sldId id="263" r:id="rId6"/>
    <p:sldId id="259" r:id="rId7"/>
    <p:sldId id="260" r:id="rId8"/>
    <p:sldId id="261" r:id="rId9"/>
    <p:sldId id="262" r:id="rId10"/>
    <p:sldId id="264" r:id="rId11"/>
    <p:sldId id="265" r:id="rId12"/>
    <p:sldId id="266" r:id="rId13"/>
    <p:sldId id="267" r:id="rId14"/>
    <p:sldId id="268" r:id="rId15"/>
    <p:sldId id="269" r:id="rId16"/>
    <p:sldId id="270" r:id="rId17"/>
    <p:sldId id="271" r:id="rId18"/>
    <p:sldId id="272" r:id="rId19"/>
    <p:sldId id="274" r:id="rId20"/>
    <p:sldId id="275" r:id="rId21"/>
    <p:sldId id="273"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91" r:id="rId35"/>
    <p:sldId id="288" r:id="rId36"/>
    <p:sldId id="28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2" d="100"/>
          <a:sy n="62" d="100"/>
        </p:scale>
        <p:origin x="820"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14AC97-EB5A-419F-8745-544AEE490DE9}" type="datetimeFigureOut">
              <a:rPr lang="en-US" smtClean="0"/>
              <a:t>04/25/2023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DD1EFA-CF5F-4B4E-9CCB-A9802CAB5578}" type="slidenum">
              <a:rPr lang="en-US" smtClean="0"/>
              <a:t>‹#›</a:t>
            </a:fld>
            <a:endParaRPr lang="en-US"/>
          </a:p>
        </p:txBody>
      </p:sp>
    </p:spTree>
    <p:extLst>
      <p:ext uri="{BB962C8B-B14F-4D97-AF65-F5344CB8AC3E}">
        <p14:creationId xmlns:p14="http://schemas.microsoft.com/office/powerpoint/2010/main" val="2583066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Errors, exceptions, and warnings, something every Systems administrator deals with daily.  In fact, one evening while I was performing my </a:t>
            </a:r>
            <a:r>
              <a:rPr lang="en-US" dirty="0" err="1"/>
              <a:t>oncall</a:t>
            </a:r>
            <a:r>
              <a:rPr lang="en-US" dirty="0"/>
              <a:t> duties of manually logging on to an application that keeps track of ATM Transactions, the queue was well over the 150 transaction threshold, luckily at that time, we were performing an upgrade, which was causing the queue to back up temporarily until the upgrade completes.</a:t>
            </a:r>
          </a:p>
        </p:txBody>
      </p:sp>
      <p:sp>
        <p:nvSpPr>
          <p:cNvPr id="4" name="Slide Number Placeholder 3"/>
          <p:cNvSpPr>
            <a:spLocks noGrp="1"/>
          </p:cNvSpPr>
          <p:nvPr>
            <p:ph type="sldNum" sz="quarter" idx="5"/>
          </p:nvPr>
        </p:nvSpPr>
        <p:spPr/>
        <p:txBody>
          <a:bodyPr/>
          <a:lstStyle/>
          <a:p>
            <a:fld id="{67DD1EFA-CF5F-4B4E-9CCB-A9802CAB5578}" type="slidenum">
              <a:rPr lang="en-US" smtClean="0"/>
              <a:t>1</a:t>
            </a:fld>
            <a:endParaRPr lang="en-US"/>
          </a:p>
        </p:txBody>
      </p:sp>
    </p:spTree>
    <p:extLst>
      <p:ext uri="{BB962C8B-B14F-4D97-AF65-F5344CB8AC3E}">
        <p14:creationId xmlns:p14="http://schemas.microsoft.com/office/powerpoint/2010/main" val="2379347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should you care and what benefit would you get from this?</a:t>
            </a:r>
          </a:p>
        </p:txBody>
      </p:sp>
      <p:sp>
        <p:nvSpPr>
          <p:cNvPr id="4" name="Slide Number Placeholder 3"/>
          <p:cNvSpPr>
            <a:spLocks noGrp="1"/>
          </p:cNvSpPr>
          <p:nvPr>
            <p:ph type="sldNum" sz="quarter" idx="5"/>
          </p:nvPr>
        </p:nvSpPr>
        <p:spPr/>
        <p:txBody>
          <a:bodyPr/>
          <a:lstStyle/>
          <a:p>
            <a:fld id="{67DD1EFA-CF5F-4B4E-9CCB-A9802CAB5578}" type="slidenum">
              <a:rPr lang="en-US" smtClean="0"/>
              <a:t>2</a:t>
            </a:fld>
            <a:endParaRPr lang="en-US"/>
          </a:p>
        </p:txBody>
      </p:sp>
    </p:spTree>
    <p:extLst>
      <p:ext uri="{BB962C8B-B14F-4D97-AF65-F5344CB8AC3E}">
        <p14:creationId xmlns:p14="http://schemas.microsoft.com/office/powerpoint/2010/main" val="2779551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 Wars Fan, so you may see some references to Star Wars.</a:t>
            </a:r>
          </a:p>
          <a:p>
            <a:r>
              <a:rPr lang="en-US" dirty="0"/>
              <a:t>Also like to point out that we use the powershell that comes with the Windows Server OS in our environment, which is Powershell 5.1.</a:t>
            </a:r>
          </a:p>
          <a:p>
            <a:r>
              <a:rPr lang="en-US" dirty="0"/>
              <a:t>I’m going to take you through how we solve a problem we had by Automating a manual process.  This may not be the best option, just offering another option.  It will depend on your environment and what resources you have available.</a:t>
            </a:r>
          </a:p>
        </p:txBody>
      </p:sp>
      <p:sp>
        <p:nvSpPr>
          <p:cNvPr id="4" name="Slide Number Placeholder 3"/>
          <p:cNvSpPr>
            <a:spLocks noGrp="1"/>
          </p:cNvSpPr>
          <p:nvPr>
            <p:ph type="sldNum" sz="quarter" idx="5"/>
          </p:nvPr>
        </p:nvSpPr>
        <p:spPr/>
        <p:txBody>
          <a:bodyPr/>
          <a:lstStyle/>
          <a:p>
            <a:fld id="{67DD1EFA-CF5F-4B4E-9CCB-A9802CAB5578}" type="slidenum">
              <a:rPr lang="en-US" smtClean="0"/>
              <a:t>4</a:t>
            </a:fld>
            <a:endParaRPr lang="en-US"/>
          </a:p>
        </p:txBody>
      </p:sp>
    </p:spTree>
    <p:extLst>
      <p:ext uri="{BB962C8B-B14F-4D97-AF65-F5344CB8AC3E}">
        <p14:creationId xmlns:p14="http://schemas.microsoft.com/office/powerpoint/2010/main" val="1026912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also like to recognize my employer since they so </a:t>
            </a:r>
            <a:r>
              <a:rPr lang="en-US" dirty="0" err="1"/>
              <a:t>gaceously</a:t>
            </a:r>
            <a:r>
              <a:rPr lang="en-US" dirty="0"/>
              <a:t> help pay for my way to this conference.</a:t>
            </a:r>
          </a:p>
        </p:txBody>
      </p:sp>
      <p:sp>
        <p:nvSpPr>
          <p:cNvPr id="4" name="Slide Number Placeholder 3"/>
          <p:cNvSpPr>
            <a:spLocks noGrp="1"/>
          </p:cNvSpPr>
          <p:nvPr>
            <p:ph type="sldNum" sz="quarter" idx="5"/>
          </p:nvPr>
        </p:nvSpPr>
        <p:spPr/>
        <p:txBody>
          <a:bodyPr/>
          <a:lstStyle/>
          <a:p>
            <a:fld id="{67DD1EFA-CF5F-4B4E-9CCB-A9802CAB5578}" type="slidenum">
              <a:rPr lang="en-US" smtClean="0"/>
              <a:t>6</a:t>
            </a:fld>
            <a:endParaRPr lang="en-US"/>
          </a:p>
        </p:txBody>
      </p:sp>
    </p:spTree>
    <p:extLst>
      <p:ext uri="{BB962C8B-B14F-4D97-AF65-F5344CB8AC3E}">
        <p14:creationId xmlns:p14="http://schemas.microsoft.com/office/powerpoint/2010/main" val="1022488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Systems Administrator where’s many hats.  One task we perform is monitoring, what if we need specific data from database to determine if there is an issue.</a:t>
            </a:r>
          </a:p>
        </p:txBody>
      </p:sp>
      <p:sp>
        <p:nvSpPr>
          <p:cNvPr id="4" name="Slide Number Placeholder 3"/>
          <p:cNvSpPr>
            <a:spLocks noGrp="1"/>
          </p:cNvSpPr>
          <p:nvPr>
            <p:ph type="sldNum" sz="quarter" idx="5"/>
          </p:nvPr>
        </p:nvSpPr>
        <p:spPr/>
        <p:txBody>
          <a:bodyPr/>
          <a:lstStyle/>
          <a:p>
            <a:fld id="{67DD1EFA-CF5F-4B4E-9CCB-A9802CAB5578}" type="slidenum">
              <a:rPr lang="en-US" smtClean="0"/>
              <a:t>7</a:t>
            </a:fld>
            <a:endParaRPr lang="en-US"/>
          </a:p>
        </p:txBody>
      </p:sp>
    </p:spTree>
    <p:extLst>
      <p:ext uri="{BB962C8B-B14F-4D97-AF65-F5344CB8AC3E}">
        <p14:creationId xmlns:p14="http://schemas.microsoft.com/office/powerpoint/2010/main" val="1135694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Redacted some fields for security reasons.</a:t>
            </a:r>
          </a:p>
        </p:txBody>
      </p:sp>
      <p:sp>
        <p:nvSpPr>
          <p:cNvPr id="4" name="Slide Number Placeholder 3"/>
          <p:cNvSpPr>
            <a:spLocks noGrp="1"/>
          </p:cNvSpPr>
          <p:nvPr>
            <p:ph type="sldNum" sz="quarter" idx="5"/>
          </p:nvPr>
        </p:nvSpPr>
        <p:spPr/>
        <p:txBody>
          <a:bodyPr/>
          <a:lstStyle/>
          <a:p>
            <a:fld id="{67DD1EFA-CF5F-4B4E-9CCB-A9802CAB5578}" type="slidenum">
              <a:rPr lang="en-US" smtClean="0"/>
              <a:t>14</a:t>
            </a:fld>
            <a:endParaRPr lang="en-US"/>
          </a:p>
        </p:txBody>
      </p:sp>
    </p:spTree>
    <p:extLst>
      <p:ext uri="{BB962C8B-B14F-4D97-AF65-F5344CB8AC3E}">
        <p14:creationId xmlns:p14="http://schemas.microsoft.com/office/powerpoint/2010/main" val="1231192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of used splatting.</a:t>
            </a:r>
          </a:p>
        </p:txBody>
      </p:sp>
      <p:sp>
        <p:nvSpPr>
          <p:cNvPr id="4" name="Slide Number Placeholder 3"/>
          <p:cNvSpPr>
            <a:spLocks noGrp="1"/>
          </p:cNvSpPr>
          <p:nvPr>
            <p:ph type="sldNum" sz="quarter" idx="5"/>
          </p:nvPr>
        </p:nvSpPr>
        <p:spPr/>
        <p:txBody>
          <a:bodyPr/>
          <a:lstStyle/>
          <a:p>
            <a:fld id="{67DD1EFA-CF5F-4B4E-9CCB-A9802CAB5578}" type="slidenum">
              <a:rPr lang="en-US" smtClean="0"/>
              <a:t>16</a:t>
            </a:fld>
            <a:endParaRPr lang="en-US"/>
          </a:p>
        </p:txBody>
      </p:sp>
    </p:spTree>
    <p:extLst>
      <p:ext uri="{BB962C8B-B14F-4D97-AF65-F5344CB8AC3E}">
        <p14:creationId xmlns:p14="http://schemas.microsoft.com/office/powerpoint/2010/main" val="4127609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8909C-9000-49BC-DE19-60D9F32132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85353BB-0F34-3D5B-FD8F-E96EAA97B6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3ABCC5-4042-531B-8005-C38D4BF41EDA}"/>
              </a:ext>
            </a:extLst>
          </p:cNvPr>
          <p:cNvSpPr>
            <a:spLocks noGrp="1"/>
          </p:cNvSpPr>
          <p:nvPr>
            <p:ph type="dt" sz="half" idx="10"/>
          </p:nvPr>
        </p:nvSpPr>
        <p:spPr/>
        <p:txBody>
          <a:bodyPr/>
          <a:lstStyle/>
          <a:p>
            <a:fld id="{48A87A34-81AB-432B-8DAE-1953F412C126}" type="datetimeFigureOut">
              <a:rPr lang="en-US" smtClean="0"/>
              <a:t>04/25/2023</a:t>
            </a:fld>
            <a:endParaRPr lang="en-US" dirty="0"/>
          </a:p>
        </p:txBody>
      </p:sp>
      <p:sp>
        <p:nvSpPr>
          <p:cNvPr id="5" name="Footer Placeholder 4">
            <a:extLst>
              <a:ext uri="{FF2B5EF4-FFF2-40B4-BE49-F238E27FC236}">
                <a16:creationId xmlns:a16="http://schemas.microsoft.com/office/drawing/2014/main" id="{2F730CBA-B963-3CAB-11CC-62071BE36A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1F767B4-AF95-8749-39D9-3C5F5AD2702C}"/>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809539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3E76F-BA68-42BD-3D3F-29A35E5F836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08019F3-9F19-4EF0-A63B-4725D7198D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168C54-31A1-64AD-1E2D-701E09CBB082}"/>
              </a:ext>
            </a:extLst>
          </p:cNvPr>
          <p:cNvSpPr>
            <a:spLocks noGrp="1"/>
          </p:cNvSpPr>
          <p:nvPr>
            <p:ph type="dt" sz="half" idx="10"/>
          </p:nvPr>
        </p:nvSpPr>
        <p:spPr/>
        <p:txBody>
          <a:bodyPr/>
          <a:lstStyle/>
          <a:p>
            <a:fld id="{48A87A34-81AB-432B-8DAE-1953F412C126}" type="datetimeFigureOut">
              <a:rPr lang="en-US" smtClean="0"/>
              <a:t>04/25/2023</a:t>
            </a:fld>
            <a:endParaRPr lang="en-US" dirty="0"/>
          </a:p>
        </p:txBody>
      </p:sp>
      <p:sp>
        <p:nvSpPr>
          <p:cNvPr id="5" name="Footer Placeholder 4">
            <a:extLst>
              <a:ext uri="{FF2B5EF4-FFF2-40B4-BE49-F238E27FC236}">
                <a16:creationId xmlns:a16="http://schemas.microsoft.com/office/drawing/2014/main" id="{5A31AD19-0C8B-3C32-D263-3D250833BE1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15B6EE0-2A76-F334-C8E8-2279A2F9552C}"/>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51620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3E9F05-A852-4EB0-47C2-95C5C780E1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9AC326-7881-0C04-AC4E-DA1F3C64E2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BD6BD4-15A1-EBAC-60AA-2CF259E2466D}"/>
              </a:ext>
            </a:extLst>
          </p:cNvPr>
          <p:cNvSpPr>
            <a:spLocks noGrp="1"/>
          </p:cNvSpPr>
          <p:nvPr>
            <p:ph type="dt" sz="half" idx="10"/>
          </p:nvPr>
        </p:nvSpPr>
        <p:spPr/>
        <p:txBody>
          <a:bodyPr/>
          <a:lstStyle/>
          <a:p>
            <a:fld id="{48A87A34-81AB-432B-8DAE-1953F412C126}" type="datetimeFigureOut">
              <a:rPr lang="en-US" smtClean="0"/>
              <a:t>04/25/2023</a:t>
            </a:fld>
            <a:endParaRPr lang="en-US" dirty="0"/>
          </a:p>
        </p:txBody>
      </p:sp>
      <p:sp>
        <p:nvSpPr>
          <p:cNvPr id="5" name="Footer Placeholder 4">
            <a:extLst>
              <a:ext uri="{FF2B5EF4-FFF2-40B4-BE49-F238E27FC236}">
                <a16:creationId xmlns:a16="http://schemas.microsoft.com/office/drawing/2014/main" id="{65CDBF15-607F-69AD-53A7-3510D3FCB26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E0ABB0D-3074-A84E-B99C-D9DE89FB7413}"/>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77850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353F3-22F3-45F6-69A1-52CB583FB2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41CBC6-D0D6-0A62-31E8-7F648F8DF6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7D61D8-7C47-532B-3F73-1D91C0B49C69}"/>
              </a:ext>
            </a:extLst>
          </p:cNvPr>
          <p:cNvSpPr>
            <a:spLocks noGrp="1"/>
          </p:cNvSpPr>
          <p:nvPr>
            <p:ph type="dt" sz="half" idx="10"/>
          </p:nvPr>
        </p:nvSpPr>
        <p:spPr/>
        <p:txBody>
          <a:bodyPr/>
          <a:lstStyle/>
          <a:p>
            <a:fld id="{48A87A34-81AB-432B-8DAE-1953F412C126}" type="datetimeFigureOut">
              <a:rPr lang="en-US" smtClean="0"/>
              <a:t>04/25/2023</a:t>
            </a:fld>
            <a:endParaRPr lang="en-US" dirty="0"/>
          </a:p>
        </p:txBody>
      </p:sp>
      <p:sp>
        <p:nvSpPr>
          <p:cNvPr id="5" name="Footer Placeholder 4">
            <a:extLst>
              <a:ext uri="{FF2B5EF4-FFF2-40B4-BE49-F238E27FC236}">
                <a16:creationId xmlns:a16="http://schemas.microsoft.com/office/drawing/2014/main" id="{8D6D82C8-0FCB-3772-936E-448D0C6A29E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FEDFA00-89F2-C1D2-15B8-95454C681B03}"/>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02905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77391-F26E-BA48-1305-6D329E7041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605D58-E1AF-4FC8-9EDD-10B4AE1BA5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EBC47D-DBF0-A1DC-385E-9839CCD965E5}"/>
              </a:ext>
            </a:extLst>
          </p:cNvPr>
          <p:cNvSpPr>
            <a:spLocks noGrp="1"/>
          </p:cNvSpPr>
          <p:nvPr>
            <p:ph type="dt" sz="half" idx="10"/>
          </p:nvPr>
        </p:nvSpPr>
        <p:spPr/>
        <p:txBody>
          <a:bodyPr/>
          <a:lstStyle/>
          <a:p>
            <a:fld id="{48A87A34-81AB-432B-8DAE-1953F412C126}" type="datetimeFigureOut">
              <a:rPr lang="en-US" smtClean="0"/>
              <a:t>04/25/2023</a:t>
            </a:fld>
            <a:endParaRPr lang="en-US" dirty="0"/>
          </a:p>
        </p:txBody>
      </p:sp>
      <p:sp>
        <p:nvSpPr>
          <p:cNvPr id="5" name="Footer Placeholder 4">
            <a:extLst>
              <a:ext uri="{FF2B5EF4-FFF2-40B4-BE49-F238E27FC236}">
                <a16:creationId xmlns:a16="http://schemas.microsoft.com/office/drawing/2014/main" id="{994FB711-2F56-1A12-0E34-408DB58F5C8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34F2513-E2E4-9A7D-1294-8961DBDBE721}"/>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56261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AE0F0-6470-1790-7B1C-301BA8A4D4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9B9746-4548-6C25-4EAA-5DED21DE780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0498FB7-1F67-16B7-8CEB-8862B98AE8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E58F0E-4CE8-4A0F-2BF9-CC3B3107B3AF}"/>
              </a:ext>
            </a:extLst>
          </p:cNvPr>
          <p:cNvSpPr>
            <a:spLocks noGrp="1"/>
          </p:cNvSpPr>
          <p:nvPr>
            <p:ph type="dt" sz="half" idx="10"/>
          </p:nvPr>
        </p:nvSpPr>
        <p:spPr/>
        <p:txBody>
          <a:bodyPr/>
          <a:lstStyle/>
          <a:p>
            <a:fld id="{48A87A34-81AB-432B-8DAE-1953F412C126}" type="datetimeFigureOut">
              <a:rPr lang="en-US" smtClean="0"/>
              <a:t>04/25/2023</a:t>
            </a:fld>
            <a:endParaRPr lang="en-US" dirty="0"/>
          </a:p>
        </p:txBody>
      </p:sp>
      <p:sp>
        <p:nvSpPr>
          <p:cNvPr id="6" name="Footer Placeholder 5">
            <a:extLst>
              <a:ext uri="{FF2B5EF4-FFF2-40B4-BE49-F238E27FC236}">
                <a16:creationId xmlns:a16="http://schemas.microsoft.com/office/drawing/2014/main" id="{307F9491-5494-37D7-6CFE-496D2BA3D06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B61EAD-AE9D-BA3E-270E-B0C7BE55D636}"/>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26916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58958-D1C9-EF34-93D0-DEC7C114EEB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F8776B1-7284-9D01-C32A-1BBE3188DB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950AF5-F314-8B3E-2A60-16B8E5823F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E0865BE-DBD6-CBC0-BD31-15614310B5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4E5D47-FA08-9312-C271-231B3D54C6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01390D3-C63F-84B6-6F73-C7C2853DA867}"/>
              </a:ext>
            </a:extLst>
          </p:cNvPr>
          <p:cNvSpPr>
            <a:spLocks noGrp="1"/>
          </p:cNvSpPr>
          <p:nvPr>
            <p:ph type="dt" sz="half" idx="10"/>
          </p:nvPr>
        </p:nvSpPr>
        <p:spPr/>
        <p:txBody>
          <a:bodyPr/>
          <a:lstStyle/>
          <a:p>
            <a:fld id="{48A87A34-81AB-432B-8DAE-1953F412C126}" type="datetimeFigureOut">
              <a:rPr lang="en-US" smtClean="0"/>
              <a:t>04/25/2023</a:t>
            </a:fld>
            <a:endParaRPr lang="en-US" dirty="0"/>
          </a:p>
        </p:txBody>
      </p:sp>
      <p:sp>
        <p:nvSpPr>
          <p:cNvPr id="8" name="Footer Placeholder 7">
            <a:extLst>
              <a:ext uri="{FF2B5EF4-FFF2-40B4-BE49-F238E27FC236}">
                <a16:creationId xmlns:a16="http://schemas.microsoft.com/office/drawing/2014/main" id="{CA7F4865-C622-D692-4EE8-503D3389AEA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82D25EC-09FF-4E90-7743-75DB698FA809}"/>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34275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DAAC0-22A2-114C-0590-94F37A6F3EB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D3D2EFA-ECB1-B8AB-2006-F0376D2C892A}"/>
              </a:ext>
            </a:extLst>
          </p:cNvPr>
          <p:cNvSpPr>
            <a:spLocks noGrp="1"/>
          </p:cNvSpPr>
          <p:nvPr>
            <p:ph type="dt" sz="half" idx="10"/>
          </p:nvPr>
        </p:nvSpPr>
        <p:spPr/>
        <p:txBody>
          <a:bodyPr/>
          <a:lstStyle/>
          <a:p>
            <a:fld id="{48A87A34-81AB-432B-8DAE-1953F412C126}" type="datetimeFigureOut">
              <a:rPr lang="en-US" smtClean="0"/>
              <a:t>04/25/2023</a:t>
            </a:fld>
            <a:endParaRPr lang="en-US" dirty="0"/>
          </a:p>
        </p:txBody>
      </p:sp>
      <p:sp>
        <p:nvSpPr>
          <p:cNvPr id="4" name="Footer Placeholder 3">
            <a:extLst>
              <a:ext uri="{FF2B5EF4-FFF2-40B4-BE49-F238E27FC236}">
                <a16:creationId xmlns:a16="http://schemas.microsoft.com/office/drawing/2014/main" id="{8E7C878C-9D07-AF26-3CA6-492910CB5B8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5332E96-1CE9-CC0A-AE14-3BE61501014B}"/>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03258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5619B6-ACC8-B1E3-A701-75A237995DA8}"/>
              </a:ext>
            </a:extLst>
          </p:cNvPr>
          <p:cNvSpPr>
            <a:spLocks noGrp="1"/>
          </p:cNvSpPr>
          <p:nvPr>
            <p:ph type="dt" sz="half" idx="10"/>
          </p:nvPr>
        </p:nvSpPr>
        <p:spPr/>
        <p:txBody>
          <a:bodyPr/>
          <a:lstStyle/>
          <a:p>
            <a:fld id="{48A87A34-81AB-432B-8DAE-1953F412C126}" type="datetimeFigureOut">
              <a:rPr lang="en-US" smtClean="0"/>
              <a:t>04/25/2023</a:t>
            </a:fld>
            <a:endParaRPr lang="en-US" dirty="0"/>
          </a:p>
        </p:txBody>
      </p:sp>
      <p:sp>
        <p:nvSpPr>
          <p:cNvPr id="3" name="Footer Placeholder 2">
            <a:extLst>
              <a:ext uri="{FF2B5EF4-FFF2-40B4-BE49-F238E27FC236}">
                <a16:creationId xmlns:a16="http://schemas.microsoft.com/office/drawing/2014/main" id="{829BC613-D7C5-178F-AE4D-BC7F6CFAC6D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22F7EE8-A786-8CA1-ACA5-C57E8E3A9B24}"/>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457607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ED4ED-A88E-3609-526C-B48AD2FF1C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89DB1D-4779-9A2E-D083-22FE2621C1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620B45A-CEBB-B547-A3B7-0A732739D8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29DADC-F5B1-8A2B-9EF7-F665972DD273}"/>
              </a:ext>
            </a:extLst>
          </p:cNvPr>
          <p:cNvSpPr>
            <a:spLocks noGrp="1"/>
          </p:cNvSpPr>
          <p:nvPr>
            <p:ph type="dt" sz="half" idx="10"/>
          </p:nvPr>
        </p:nvSpPr>
        <p:spPr/>
        <p:txBody>
          <a:bodyPr/>
          <a:lstStyle/>
          <a:p>
            <a:fld id="{48A87A34-81AB-432B-8DAE-1953F412C126}" type="datetimeFigureOut">
              <a:rPr lang="en-US" smtClean="0"/>
              <a:t>04/25/2023</a:t>
            </a:fld>
            <a:endParaRPr lang="en-US" dirty="0"/>
          </a:p>
        </p:txBody>
      </p:sp>
      <p:sp>
        <p:nvSpPr>
          <p:cNvPr id="6" name="Footer Placeholder 5">
            <a:extLst>
              <a:ext uri="{FF2B5EF4-FFF2-40B4-BE49-F238E27FC236}">
                <a16:creationId xmlns:a16="http://schemas.microsoft.com/office/drawing/2014/main" id="{BBF1AA69-60B1-4EE9-FA20-461C0078FFF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4B3AA24-A8B3-50CA-967F-B3A44F0C79F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60301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3A288-B1E6-F91E-9D46-AD1E12CE20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2E60FE-D0D6-A81C-6649-EDBE24F505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A631715-50C7-036C-4FBC-625CA4DCB9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03D054-F245-9B92-A86F-D3E7EDD488C3}"/>
              </a:ext>
            </a:extLst>
          </p:cNvPr>
          <p:cNvSpPr>
            <a:spLocks noGrp="1"/>
          </p:cNvSpPr>
          <p:nvPr>
            <p:ph type="dt" sz="half" idx="10"/>
          </p:nvPr>
        </p:nvSpPr>
        <p:spPr/>
        <p:txBody>
          <a:bodyPr/>
          <a:lstStyle/>
          <a:p>
            <a:fld id="{48A87A34-81AB-432B-8DAE-1953F412C126}" type="datetimeFigureOut">
              <a:rPr lang="en-US" smtClean="0"/>
              <a:pPr/>
              <a:t>04/25/2023</a:t>
            </a:fld>
            <a:endParaRPr lang="en-US" dirty="0"/>
          </a:p>
        </p:txBody>
      </p:sp>
      <p:sp>
        <p:nvSpPr>
          <p:cNvPr id="6" name="Footer Placeholder 5">
            <a:extLst>
              <a:ext uri="{FF2B5EF4-FFF2-40B4-BE49-F238E27FC236}">
                <a16:creationId xmlns:a16="http://schemas.microsoft.com/office/drawing/2014/main" id="{0E6A851F-9243-69A6-0AAE-EEEAE743723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5725300-96D5-BEC2-BD97-110F9EF9711C}"/>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56283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FA7E34-578E-6EF2-32B7-9D8F3DFC3B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64D372-344D-EC2F-15D6-370279327A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98D07D-E732-893B-6312-03FA61D45B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04/25/2023</a:t>
            </a:fld>
            <a:endParaRPr lang="en-US" dirty="0"/>
          </a:p>
        </p:txBody>
      </p:sp>
      <p:sp>
        <p:nvSpPr>
          <p:cNvPr id="5" name="Footer Placeholder 4">
            <a:extLst>
              <a:ext uri="{FF2B5EF4-FFF2-40B4-BE49-F238E27FC236}">
                <a16:creationId xmlns:a16="http://schemas.microsoft.com/office/drawing/2014/main" id="{930F86C5-62B5-32F1-CB5A-97E6C6F4DE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04FA51C-ECD5-B85F-DBC1-87BCADBAB2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pic>
        <p:nvPicPr>
          <p:cNvPr id="7" name="Picture 6" descr="A screen shot of a computer&#10;&#10;Description automatically generated">
            <a:extLst>
              <a:ext uri="{FF2B5EF4-FFF2-40B4-BE49-F238E27FC236}">
                <a16:creationId xmlns:a16="http://schemas.microsoft.com/office/drawing/2014/main" id="{958C872F-3CA9-AF01-7116-723D5E16B873}"/>
              </a:ext>
            </a:extLst>
          </p:cNvPr>
          <p:cNvPicPr>
            <a:picLocks noChangeAspect="1"/>
          </p:cNvPicPr>
          <p:nvPr userDrawn="1"/>
        </p:nvPicPr>
        <p:blipFill>
          <a:blip r:embed="rId13"/>
          <a:stretch>
            <a:fillRect/>
          </a:stretch>
        </p:blipFill>
        <p:spPr>
          <a:xfrm>
            <a:off x="-6993" y="6105401"/>
            <a:ext cx="12192000" cy="804519"/>
          </a:xfrm>
          <a:prstGeom prst="rect">
            <a:avLst/>
          </a:prstGeom>
        </p:spPr>
      </p:pic>
      <p:sp>
        <p:nvSpPr>
          <p:cNvPr id="8" name="Rectangle 7">
            <a:extLst>
              <a:ext uri="{FF2B5EF4-FFF2-40B4-BE49-F238E27FC236}">
                <a16:creationId xmlns:a16="http://schemas.microsoft.com/office/drawing/2014/main" id="{61636D09-EF72-1397-2C86-36E87C8A8F34}"/>
              </a:ext>
            </a:extLst>
          </p:cNvPr>
          <p:cNvSpPr/>
          <p:nvPr userDrawn="1"/>
        </p:nvSpPr>
        <p:spPr>
          <a:xfrm>
            <a:off x="4240693" y="6179700"/>
            <a:ext cx="3149722" cy="584775"/>
          </a:xfrm>
          <a:prstGeom prst="rect">
            <a:avLst/>
          </a:prstGeom>
          <a:noFill/>
        </p:spPr>
        <p:txBody>
          <a:bodyPr wrap="square" lIns="91440" tIns="45720" rIns="91440" bIns="45720">
            <a:spAutoFit/>
          </a:bodyPr>
          <a:lstStyle/>
          <a:p>
            <a:pPr algn="ctr"/>
            <a:r>
              <a:rPr lang="en-US" sz="3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#PSHSummit</a:t>
            </a:r>
          </a:p>
        </p:txBody>
      </p:sp>
      <p:pic>
        <p:nvPicPr>
          <p:cNvPr id="9" name="Picture 2" descr="See the source image">
            <a:extLst>
              <a:ext uri="{FF2B5EF4-FFF2-40B4-BE49-F238E27FC236}">
                <a16:creationId xmlns:a16="http://schemas.microsoft.com/office/drawing/2014/main" id="{EC762472-97D9-D56C-C887-A368F4C37AE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44351" y="6212412"/>
            <a:ext cx="1482436" cy="522520"/>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a:extLst>
              <a:ext uri="{FF2B5EF4-FFF2-40B4-BE49-F238E27FC236}">
                <a16:creationId xmlns:a16="http://schemas.microsoft.com/office/drawing/2014/main" id="{C0711B7B-A79C-8DC4-C143-203B8FB1D00C}"/>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10869703" y="6209241"/>
            <a:ext cx="1157639" cy="525691"/>
          </a:xfrm>
          <a:prstGeom prst="rect">
            <a:avLst/>
          </a:prstGeom>
        </p:spPr>
      </p:pic>
    </p:spTree>
    <p:extLst>
      <p:ext uri="{BB962C8B-B14F-4D97-AF65-F5344CB8AC3E}">
        <p14:creationId xmlns:p14="http://schemas.microsoft.com/office/powerpoint/2010/main" val="41006782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www.tcunet.com/"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6889D4-8251-974E-6C47-AFD618AF3339}"/>
              </a:ext>
            </a:extLst>
          </p:cNvPr>
          <p:cNvPicPr>
            <a:picLocks noChangeAspect="1"/>
          </p:cNvPicPr>
          <p:nvPr/>
        </p:nvPicPr>
        <p:blipFill>
          <a:blip r:embed="rId3"/>
          <a:stretch>
            <a:fillRect/>
          </a:stretch>
        </p:blipFill>
        <p:spPr>
          <a:xfrm>
            <a:off x="2827394" y="840327"/>
            <a:ext cx="7153356" cy="4952323"/>
          </a:xfrm>
          <a:prstGeom prst="rect">
            <a:avLst/>
          </a:prstGeom>
        </p:spPr>
      </p:pic>
      <p:pic>
        <p:nvPicPr>
          <p:cNvPr id="7" name="Graphic 6" descr="Afraid face">
            <a:extLst>
              <a:ext uri="{FF2B5EF4-FFF2-40B4-BE49-F238E27FC236}">
                <a16:creationId xmlns:a16="http://schemas.microsoft.com/office/drawing/2014/main" id="{D86D549F-8693-0176-4AE1-A361281D8F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474" y="840327"/>
            <a:ext cx="1473030" cy="1346770"/>
          </a:xfrm>
          <a:prstGeom prst="rect">
            <a:avLst/>
          </a:prstGeom>
        </p:spPr>
      </p:pic>
      <p:sp>
        <p:nvSpPr>
          <p:cNvPr id="2" name="Title 1">
            <a:extLst>
              <a:ext uri="{FF2B5EF4-FFF2-40B4-BE49-F238E27FC236}">
                <a16:creationId xmlns:a16="http://schemas.microsoft.com/office/drawing/2014/main" id="{1C486550-6D09-1126-7FAD-A025D99D2EEC}"/>
              </a:ext>
            </a:extLst>
          </p:cNvPr>
          <p:cNvSpPr txBox="1">
            <a:spLocks/>
          </p:cNvSpPr>
          <p:nvPr/>
        </p:nvSpPr>
        <p:spPr>
          <a:xfrm>
            <a:off x="2909242" y="134754"/>
            <a:ext cx="7153355" cy="485640"/>
          </a:xfrm>
          <a:prstGeom prst="rect">
            <a:avLst/>
          </a:prstGeom>
        </p:spPr>
        <p:txBody>
          <a:bodyPr anchor="b">
            <a:no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2800" dirty="0"/>
              <a:t>Errors, Warning, Exceptions Oh My!</a:t>
            </a:r>
          </a:p>
        </p:txBody>
      </p:sp>
      <p:pic>
        <p:nvPicPr>
          <p:cNvPr id="4" name="Picture 3">
            <a:extLst>
              <a:ext uri="{FF2B5EF4-FFF2-40B4-BE49-F238E27FC236}">
                <a16:creationId xmlns:a16="http://schemas.microsoft.com/office/drawing/2014/main" id="{E2C6354D-3AC5-6339-E54B-DAD5E83E8CE7}"/>
              </a:ext>
            </a:extLst>
          </p:cNvPr>
          <p:cNvPicPr>
            <a:picLocks noChangeAspect="1"/>
          </p:cNvPicPr>
          <p:nvPr/>
        </p:nvPicPr>
        <p:blipFill>
          <a:blip r:embed="rId6"/>
          <a:stretch>
            <a:fillRect/>
          </a:stretch>
        </p:blipFill>
        <p:spPr>
          <a:xfrm rot="1298128">
            <a:off x="2944695" y="3348616"/>
            <a:ext cx="5883399" cy="1316513"/>
          </a:xfrm>
          <a:prstGeom prst="rect">
            <a:avLst/>
          </a:prstGeom>
        </p:spPr>
      </p:pic>
      <p:pic>
        <p:nvPicPr>
          <p:cNvPr id="8" name="Picture 7">
            <a:extLst>
              <a:ext uri="{FF2B5EF4-FFF2-40B4-BE49-F238E27FC236}">
                <a16:creationId xmlns:a16="http://schemas.microsoft.com/office/drawing/2014/main" id="{BA5D490E-B6EA-8E32-AAE3-4CAC31912463}"/>
              </a:ext>
            </a:extLst>
          </p:cNvPr>
          <p:cNvPicPr>
            <a:picLocks noChangeAspect="1"/>
          </p:cNvPicPr>
          <p:nvPr/>
        </p:nvPicPr>
        <p:blipFill>
          <a:blip r:embed="rId7"/>
          <a:stretch>
            <a:fillRect/>
          </a:stretch>
        </p:blipFill>
        <p:spPr>
          <a:xfrm rot="20692203">
            <a:off x="3889918" y="1864602"/>
            <a:ext cx="5619750" cy="1352550"/>
          </a:xfrm>
          <a:prstGeom prst="rect">
            <a:avLst/>
          </a:prstGeom>
        </p:spPr>
      </p:pic>
    </p:spTree>
    <p:extLst>
      <p:ext uri="{BB962C8B-B14F-4D97-AF65-F5344CB8AC3E}">
        <p14:creationId xmlns:p14="http://schemas.microsoft.com/office/powerpoint/2010/main" val="4179081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6"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down)">
                                      <p:cBhvr>
                                        <p:cTn id="29" dur="580">
                                          <p:stCondLst>
                                            <p:cond delay="0"/>
                                          </p:stCondLst>
                                        </p:cTn>
                                        <p:tgtEl>
                                          <p:spTgt spid="7"/>
                                        </p:tgtEl>
                                      </p:cBhvr>
                                    </p:animEffect>
                                    <p:anim calcmode="lin" valueType="num">
                                      <p:cBhvr>
                                        <p:cTn id="30"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35" dur="26">
                                          <p:stCondLst>
                                            <p:cond delay="650"/>
                                          </p:stCondLst>
                                        </p:cTn>
                                        <p:tgtEl>
                                          <p:spTgt spid="7"/>
                                        </p:tgtEl>
                                      </p:cBhvr>
                                      <p:to x="100000" y="60000"/>
                                    </p:animScale>
                                    <p:animScale>
                                      <p:cBhvr>
                                        <p:cTn id="36" dur="166" decel="50000">
                                          <p:stCondLst>
                                            <p:cond delay="676"/>
                                          </p:stCondLst>
                                        </p:cTn>
                                        <p:tgtEl>
                                          <p:spTgt spid="7"/>
                                        </p:tgtEl>
                                      </p:cBhvr>
                                      <p:to x="100000" y="100000"/>
                                    </p:animScale>
                                    <p:animScale>
                                      <p:cBhvr>
                                        <p:cTn id="37" dur="26">
                                          <p:stCondLst>
                                            <p:cond delay="1312"/>
                                          </p:stCondLst>
                                        </p:cTn>
                                        <p:tgtEl>
                                          <p:spTgt spid="7"/>
                                        </p:tgtEl>
                                      </p:cBhvr>
                                      <p:to x="100000" y="80000"/>
                                    </p:animScale>
                                    <p:animScale>
                                      <p:cBhvr>
                                        <p:cTn id="38" dur="166" decel="50000">
                                          <p:stCondLst>
                                            <p:cond delay="1338"/>
                                          </p:stCondLst>
                                        </p:cTn>
                                        <p:tgtEl>
                                          <p:spTgt spid="7"/>
                                        </p:tgtEl>
                                      </p:cBhvr>
                                      <p:to x="100000" y="100000"/>
                                    </p:animScale>
                                    <p:animScale>
                                      <p:cBhvr>
                                        <p:cTn id="39" dur="26">
                                          <p:stCondLst>
                                            <p:cond delay="1642"/>
                                          </p:stCondLst>
                                        </p:cTn>
                                        <p:tgtEl>
                                          <p:spTgt spid="7"/>
                                        </p:tgtEl>
                                      </p:cBhvr>
                                      <p:to x="100000" y="90000"/>
                                    </p:animScale>
                                    <p:animScale>
                                      <p:cBhvr>
                                        <p:cTn id="40" dur="166" decel="50000">
                                          <p:stCondLst>
                                            <p:cond delay="1668"/>
                                          </p:stCondLst>
                                        </p:cTn>
                                        <p:tgtEl>
                                          <p:spTgt spid="7"/>
                                        </p:tgtEl>
                                      </p:cBhvr>
                                      <p:to x="100000" y="100000"/>
                                    </p:animScale>
                                    <p:animScale>
                                      <p:cBhvr>
                                        <p:cTn id="41" dur="26">
                                          <p:stCondLst>
                                            <p:cond delay="1808"/>
                                          </p:stCondLst>
                                        </p:cTn>
                                        <p:tgtEl>
                                          <p:spTgt spid="7"/>
                                        </p:tgtEl>
                                      </p:cBhvr>
                                      <p:to x="100000" y="95000"/>
                                    </p:animScale>
                                    <p:animScale>
                                      <p:cBhvr>
                                        <p:cTn id="42"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5189F-2FA5-E3DA-73C9-1EEE7D14C5FE}"/>
              </a:ext>
            </a:extLst>
          </p:cNvPr>
          <p:cNvSpPr txBox="1"/>
          <p:nvPr/>
        </p:nvSpPr>
        <p:spPr>
          <a:xfrm>
            <a:off x="4793858" y="390418"/>
            <a:ext cx="3035049" cy="555472"/>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2800" kern="1200" dirty="0" err="1">
                <a:latin typeface="+mj-lt"/>
                <a:ea typeface="+mj-ea"/>
                <a:cs typeface="+mj-cs"/>
              </a:rPr>
              <a:t>LynxGate</a:t>
            </a:r>
            <a:r>
              <a:rPr lang="en-US" sz="2800" kern="1200" dirty="0">
                <a:latin typeface="+mj-lt"/>
                <a:ea typeface="+mj-ea"/>
                <a:cs typeface="+mj-cs"/>
              </a:rPr>
              <a:t> Interface</a:t>
            </a:r>
          </a:p>
        </p:txBody>
      </p:sp>
      <p:pic>
        <p:nvPicPr>
          <p:cNvPr id="5" name="Picture 4">
            <a:extLst>
              <a:ext uri="{FF2B5EF4-FFF2-40B4-BE49-F238E27FC236}">
                <a16:creationId xmlns:a16="http://schemas.microsoft.com/office/drawing/2014/main" id="{CB152B2A-98B3-54E4-A65B-EFBB3B0D6413}"/>
              </a:ext>
            </a:extLst>
          </p:cNvPr>
          <p:cNvPicPr>
            <a:picLocks noChangeAspect="1"/>
          </p:cNvPicPr>
          <p:nvPr/>
        </p:nvPicPr>
        <p:blipFill>
          <a:blip r:embed="rId2"/>
          <a:stretch>
            <a:fillRect/>
          </a:stretch>
        </p:blipFill>
        <p:spPr>
          <a:xfrm>
            <a:off x="1651204" y="1264755"/>
            <a:ext cx="9578450" cy="4328489"/>
          </a:xfrm>
          <a:prstGeom prst="rect">
            <a:avLst/>
          </a:prstGeom>
        </p:spPr>
      </p:pic>
    </p:spTree>
    <p:extLst>
      <p:ext uri="{BB962C8B-B14F-4D97-AF65-F5344CB8AC3E}">
        <p14:creationId xmlns:p14="http://schemas.microsoft.com/office/powerpoint/2010/main" val="405068487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816AF4-5243-93C4-AF40-C2D95F046023}"/>
              </a:ext>
            </a:extLst>
          </p:cNvPr>
          <p:cNvSpPr txBox="1"/>
          <p:nvPr/>
        </p:nvSpPr>
        <p:spPr>
          <a:xfrm>
            <a:off x="4341102" y="507139"/>
            <a:ext cx="3176009" cy="511385"/>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2800" kern="1200" dirty="0">
                <a:solidFill>
                  <a:schemeClr val="tx1"/>
                </a:solidFill>
                <a:latin typeface="+mj-lt"/>
                <a:ea typeface="+mj-ea"/>
                <a:cs typeface="+mj-cs"/>
              </a:rPr>
              <a:t>SQL Server Module</a:t>
            </a:r>
          </a:p>
        </p:txBody>
      </p:sp>
      <p:sp>
        <p:nvSpPr>
          <p:cNvPr id="4" name="Rectangle 3">
            <a:extLst>
              <a:ext uri="{FF2B5EF4-FFF2-40B4-BE49-F238E27FC236}">
                <a16:creationId xmlns:a16="http://schemas.microsoft.com/office/drawing/2014/main" id="{64B30339-B6C8-8FB5-4850-9C0A8D36D46F}"/>
              </a:ext>
            </a:extLst>
          </p:cNvPr>
          <p:cNvSpPr/>
          <p:nvPr/>
        </p:nvSpPr>
        <p:spPr>
          <a:xfrm>
            <a:off x="2918860" y="2122253"/>
            <a:ext cx="6020494" cy="646331"/>
          </a:xfrm>
          <a:prstGeom prst="rect">
            <a:avLst/>
          </a:prstGeom>
          <a:noFill/>
        </p:spPr>
        <p:txBody>
          <a:bodyPr wrap="none" lIns="91440" tIns="45720" rIns="91440" bIns="45720">
            <a:spAutoFit/>
          </a:bodyPr>
          <a:lstStyle/>
          <a:p>
            <a:pPr algn="ctr"/>
            <a:r>
              <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Import-Module </a:t>
            </a:r>
            <a:r>
              <a:rPr lang="en-US" sz="3600" b="1" cap="none" spc="0"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SQLServer</a:t>
            </a:r>
            <a:endPar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6" name="Rectangle 5">
            <a:extLst>
              <a:ext uri="{FF2B5EF4-FFF2-40B4-BE49-F238E27FC236}">
                <a16:creationId xmlns:a16="http://schemas.microsoft.com/office/drawing/2014/main" id="{4AF1E843-0A8C-39C5-E726-25E9D7A0CD92}"/>
              </a:ext>
            </a:extLst>
          </p:cNvPr>
          <p:cNvSpPr/>
          <p:nvPr/>
        </p:nvSpPr>
        <p:spPr>
          <a:xfrm>
            <a:off x="4276276" y="2997283"/>
            <a:ext cx="3485441" cy="646331"/>
          </a:xfrm>
          <a:prstGeom prst="rect">
            <a:avLst/>
          </a:prstGeom>
          <a:noFill/>
        </p:spPr>
        <p:txBody>
          <a:bodyPr wrap="none" lIns="91440" tIns="45720" rIns="91440" bIns="45720">
            <a:spAutoFit/>
          </a:bodyPr>
          <a:lstStyle/>
          <a:p>
            <a:pPr algn="ctr"/>
            <a:r>
              <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Invoke-</a:t>
            </a:r>
            <a:r>
              <a:rPr lang="en-US" sz="3600" b="1" cap="none" spc="0"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SqlCmd</a:t>
            </a:r>
            <a:endPar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7" name="Rectangle 6">
            <a:extLst>
              <a:ext uri="{FF2B5EF4-FFF2-40B4-BE49-F238E27FC236}">
                <a16:creationId xmlns:a16="http://schemas.microsoft.com/office/drawing/2014/main" id="{3F8D30B7-A3DB-AB6C-EED9-20D76B9921B2}"/>
              </a:ext>
            </a:extLst>
          </p:cNvPr>
          <p:cNvSpPr/>
          <p:nvPr/>
        </p:nvSpPr>
        <p:spPr>
          <a:xfrm>
            <a:off x="2918860" y="1247223"/>
            <a:ext cx="5780430" cy="646331"/>
          </a:xfrm>
          <a:prstGeom prst="rect">
            <a:avLst/>
          </a:prstGeom>
          <a:noFill/>
        </p:spPr>
        <p:txBody>
          <a:bodyPr wrap="none" lIns="91440" tIns="45720" rIns="91440" bIns="45720">
            <a:spAutoFit/>
          </a:bodyPr>
          <a:lstStyle/>
          <a:p>
            <a:pPr algn="ctr"/>
            <a:r>
              <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Install-Module </a:t>
            </a:r>
            <a:r>
              <a:rPr lang="en-US" sz="3600" b="1" cap="none" spc="0"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SQLServer</a:t>
            </a:r>
            <a:endPar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135220352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92FEE0-AB74-A7DE-57E6-0A163D79BCFE}"/>
              </a:ext>
            </a:extLst>
          </p:cNvPr>
          <p:cNvSpPr txBox="1"/>
          <p:nvPr/>
        </p:nvSpPr>
        <p:spPr>
          <a:xfrm>
            <a:off x="3648108" y="672343"/>
            <a:ext cx="4087683" cy="563792"/>
          </a:xfrm>
          <a:prstGeom prst="rect">
            <a:avLst/>
          </a:prstGeom>
        </p:spPr>
        <p:txBody>
          <a:bodyPr vert="horz" lIns="91440" tIns="45720" rIns="91440" bIns="45720" rtlCol="0" anchor="t">
            <a:noAutofit/>
          </a:bodyPr>
          <a:lstStyle/>
          <a:p>
            <a:pPr>
              <a:lnSpc>
                <a:spcPct val="90000"/>
              </a:lnSpc>
              <a:spcBef>
                <a:spcPct val="0"/>
              </a:spcBef>
              <a:spcAft>
                <a:spcPts val="600"/>
              </a:spcAft>
            </a:pPr>
            <a:r>
              <a:rPr lang="en-US" sz="2800" kern="1200" dirty="0">
                <a:solidFill>
                  <a:schemeClr val="tx1"/>
                </a:solidFill>
                <a:latin typeface="+mj-lt"/>
                <a:ea typeface="+mj-ea"/>
                <a:cs typeface="+mj-cs"/>
              </a:rPr>
              <a:t>ITOpsVerification Module</a:t>
            </a:r>
          </a:p>
        </p:txBody>
      </p:sp>
      <p:sp>
        <p:nvSpPr>
          <p:cNvPr id="4" name="Rectangle 3">
            <a:extLst>
              <a:ext uri="{FF2B5EF4-FFF2-40B4-BE49-F238E27FC236}">
                <a16:creationId xmlns:a16="http://schemas.microsoft.com/office/drawing/2014/main" id="{7B50C9F1-A121-0ADE-B158-91B9345C94AF}"/>
              </a:ext>
            </a:extLst>
          </p:cNvPr>
          <p:cNvSpPr/>
          <p:nvPr/>
        </p:nvSpPr>
        <p:spPr>
          <a:xfrm>
            <a:off x="2417796" y="1486896"/>
            <a:ext cx="6289607" cy="646331"/>
          </a:xfrm>
          <a:prstGeom prst="rect">
            <a:avLst/>
          </a:prstGeom>
          <a:noFill/>
        </p:spPr>
        <p:txBody>
          <a:bodyPr wrap="none" lIns="91440" tIns="45720" rIns="91440" bIns="45720">
            <a:spAutoFit/>
          </a:bodyPr>
          <a:lstStyle/>
          <a:p>
            <a:pPr algn="ctr"/>
            <a:r>
              <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Contains </a:t>
            </a:r>
            <a:r>
              <a:rPr lang="en-US" sz="3600" b="1" cap="none" spc="0"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LynxGate</a:t>
            </a:r>
            <a:r>
              <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Cmdlets</a:t>
            </a:r>
          </a:p>
        </p:txBody>
      </p:sp>
      <p:sp>
        <p:nvSpPr>
          <p:cNvPr id="5" name="Rectangle 4">
            <a:extLst>
              <a:ext uri="{FF2B5EF4-FFF2-40B4-BE49-F238E27FC236}">
                <a16:creationId xmlns:a16="http://schemas.microsoft.com/office/drawing/2014/main" id="{8754BEA2-CA0C-687D-F408-C3F7A8E9B3B2}"/>
              </a:ext>
            </a:extLst>
          </p:cNvPr>
          <p:cNvSpPr/>
          <p:nvPr/>
        </p:nvSpPr>
        <p:spPr>
          <a:xfrm>
            <a:off x="2108726" y="2361827"/>
            <a:ext cx="7166449" cy="646331"/>
          </a:xfrm>
          <a:prstGeom prst="rect">
            <a:avLst/>
          </a:prstGeom>
          <a:noFill/>
        </p:spPr>
        <p:txBody>
          <a:bodyPr wrap="none" lIns="91440" tIns="45720" rIns="91440" bIns="45720">
            <a:spAutoFit/>
          </a:bodyPr>
          <a:lstStyle/>
          <a:p>
            <a:pPr algn="ctr"/>
            <a:r>
              <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Install-Module </a:t>
            </a:r>
            <a:r>
              <a:rPr lang="en-US" sz="3600" b="1" cap="none" spc="0"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ITOpsVerification</a:t>
            </a:r>
            <a:endPar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6" name="Rectangle 5">
            <a:extLst>
              <a:ext uri="{FF2B5EF4-FFF2-40B4-BE49-F238E27FC236}">
                <a16:creationId xmlns:a16="http://schemas.microsoft.com/office/drawing/2014/main" id="{CC2E3CBA-1900-4CD9-DAAB-5E8E37574E3F}"/>
              </a:ext>
            </a:extLst>
          </p:cNvPr>
          <p:cNvSpPr/>
          <p:nvPr/>
        </p:nvSpPr>
        <p:spPr>
          <a:xfrm>
            <a:off x="1935545" y="3258919"/>
            <a:ext cx="7406515" cy="646331"/>
          </a:xfrm>
          <a:prstGeom prst="rect">
            <a:avLst/>
          </a:prstGeom>
          <a:noFill/>
        </p:spPr>
        <p:txBody>
          <a:bodyPr wrap="none" lIns="91440" tIns="45720" rIns="91440" bIns="45720">
            <a:spAutoFit/>
          </a:bodyPr>
          <a:lstStyle/>
          <a:p>
            <a:pPr algn="ctr"/>
            <a:r>
              <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Import-Module </a:t>
            </a:r>
            <a:r>
              <a:rPr lang="en-US" sz="3600" b="1" cap="none" spc="0"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ITOpsVerification</a:t>
            </a:r>
            <a:endPar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2" name="Rectangle 1">
            <a:extLst>
              <a:ext uri="{FF2B5EF4-FFF2-40B4-BE49-F238E27FC236}">
                <a16:creationId xmlns:a16="http://schemas.microsoft.com/office/drawing/2014/main" id="{47DDA1FD-6EF9-A63B-93E3-38B36382EF14}"/>
              </a:ext>
            </a:extLst>
          </p:cNvPr>
          <p:cNvSpPr/>
          <p:nvPr/>
        </p:nvSpPr>
        <p:spPr>
          <a:xfrm>
            <a:off x="5025741" y="4021258"/>
            <a:ext cx="1332416" cy="646331"/>
          </a:xfrm>
          <a:prstGeom prst="rect">
            <a:avLst/>
          </a:prstGeom>
          <a:noFill/>
        </p:spPr>
        <p:txBody>
          <a:bodyPr wrap="none" lIns="91440" tIns="45720" rIns="91440" bIns="45720">
            <a:spAutoFit/>
          </a:bodyPr>
          <a:lstStyle/>
          <a:p>
            <a:pPr algn="ctr"/>
            <a:r>
              <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Demo</a:t>
            </a:r>
          </a:p>
        </p:txBody>
      </p:sp>
    </p:spTree>
    <p:extLst>
      <p:ext uri="{BB962C8B-B14F-4D97-AF65-F5344CB8AC3E}">
        <p14:creationId xmlns:p14="http://schemas.microsoft.com/office/powerpoint/2010/main" val="309103983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1000"/>
                                        <p:tgtEl>
                                          <p:spTgt spid="2"/>
                                        </p:tgtEl>
                                      </p:cBhvr>
                                    </p:animEffect>
                                    <p:anim calcmode="lin" valueType="num">
                                      <p:cBhvr>
                                        <p:cTn id="29" dur="1000" fill="hold"/>
                                        <p:tgtEl>
                                          <p:spTgt spid="2"/>
                                        </p:tgtEl>
                                        <p:attrNameLst>
                                          <p:attrName>ppt_x</p:attrName>
                                        </p:attrNameLst>
                                      </p:cBhvr>
                                      <p:tavLst>
                                        <p:tav tm="0">
                                          <p:val>
                                            <p:strVal val="#ppt_x"/>
                                          </p:val>
                                        </p:tav>
                                        <p:tav tm="100000">
                                          <p:val>
                                            <p:strVal val="#ppt_x"/>
                                          </p:val>
                                        </p:tav>
                                      </p:tavLst>
                                    </p:anim>
                                    <p:anim calcmode="lin" valueType="num">
                                      <p:cBhvr>
                                        <p:cTn id="3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text, application, email&#10;&#10;Description automatically generated">
            <a:extLst>
              <a:ext uri="{FF2B5EF4-FFF2-40B4-BE49-F238E27FC236}">
                <a16:creationId xmlns:a16="http://schemas.microsoft.com/office/drawing/2014/main" id="{D5266984-A6B7-F2DE-42D2-A714C0B979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5061" y="1474004"/>
            <a:ext cx="10705176" cy="2194560"/>
          </a:xfrm>
          <a:prstGeom prst="rect">
            <a:avLst/>
          </a:prstGeom>
        </p:spPr>
      </p:pic>
      <p:sp>
        <p:nvSpPr>
          <p:cNvPr id="3" name="TextBox 2">
            <a:extLst>
              <a:ext uri="{FF2B5EF4-FFF2-40B4-BE49-F238E27FC236}">
                <a16:creationId xmlns:a16="http://schemas.microsoft.com/office/drawing/2014/main" id="{22F9357D-D4A2-B624-1CE8-877D1490A183}"/>
              </a:ext>
            </a:extLst>
          </p:cNvPr>
          <p:cNvSpPr txBox="1"/>
          <p:nvPr/>
        </p:nvSpPr>
        <p:spPr>
          <a:xfrm>
            <a:off x="3808500" y="431514"/>
            <a:ext cx="3917666" cy="564740"/>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2800" kern="1200" dirty="0">
                <a:latin typeface="+mj-lt"/>
                <a:ea typeface="+mj-ea"/>
                <a:cs typeface="+mj-cs"/>
              </a:rPr>
              <a:t>Scheduled Task – Actions</a:t>
            </a:r>
          </a:p>
        </p:txBody>
      </p:sp>
    </p:spTree>
    <p:extLst>
      <p:ext uri="{BB962C8B-B14F-4D97-AF65-F5344CB8AC3E}">
        <p14:creationId xmlns:p14="http://schemas.microsoft.com/office/powerpoint/2010/main" val="92107611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76CED2-08B2-29C1-9C19-1A19C76509B1}"/>
              </a:ext>
            </a:extLst>
          </p:cNvPr>
          <p:cNvSpPr txBox="1"/>
          <p:nvPr/>
        </p:nvSpPr>
        <p:spPr>
          <a:xfrm>
            <a:off x="4072120" y="374246"/>
            <a:ext cx="3845318" cy="604182"/>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2800" kern="1200" dirty="0">
                <a:latin typeface="+mj-lt"/>
                <a:ea typeface="+mj-ea"/>
                <a:cs typeface="+mj-cs"/>
              </a:rPr>
              <a:t>Scheduled Task - General</a:t>
            </a:r>
          </a:p>
        </p:txBody>
      </p:sp>
      <p:pic>
        <p:nvPicPr>
          <p:cNvPr id="5" name="Picture 4">
            <a:extLst>
              <a:ext uri="{FF2B5EF4-FFF2-40B4-BE49-F238E27FC236}">
                <a16:creationId xmlns:a16="http://schemas.microsoft.com/office/drawing/2014/main" id="{CECCF794-71D1-005A-0AB3-1E572AD76EDC}"/>
              </a:ext>
            </a:extLst>
          </p:cNvPr>
          <p:cNvPicPr>
            <a:picLocks noChangeAspect="1"/>
          </p:cNvPicPr>
          <p:nvPr/>
        </p:nvPicPr>
        <p:blipFill>
          <a:blip r:embed="rId3"/>
          <a:stretch>
            <a:fillRect/>
          </a:stretch>
        </p:blipFill>
        <p:spPr>
          <a:xfrm>
            <a:off x="1191420" y="1260563"/>
            <a:ext cx="9606719" cy="4619009"/>
          </a:xfrm>
          <a:prstGeom prst="rect">
            <a:avLst/>
          </a:prstGeom>
        </p:spPr>
      </p:pic>
    </p:spTree>
    <p:extLst>
      <p:ext uri="{BB962C8B-B14F-4D97-AF65-F5344CB8AC3E}">
        <p14:creationId xmlns:p14="http://schemas.microsoft.com/office/powerpoint/2010/main" val="86690974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5C18EB-C6EC-A436-0B07-2CCC3724CB7F}"/>
              </a:ext>
            </a:extLst>
          </p:cNvPr>
          <p:cNvSpPr txBox="1"/>
          <p:nvPr/>
        </p:nvSpPr>
        <p:spPr>
          <a:xfrm>
            <a:off x="3493213" y="368278"/>
            <a:ext cx="4697454" cy="562128"/>
          </a:xfrm>
          <a:prstGeom prst="rect">
            <a:avLst/>
          </a:prstGeom>
        </p:spPr>
        <p:txBody>
          <a:bodyPr vert="horz" lIns="91440" tIns="45720" rIns="91440" bIns="45720" rtlCol="0" anchor="b">
            <a:noAutofit/>
          </a:bodyPr>
          <a:lstStyle/>
          <a:p>
            <a:pPr algn="ctr">
              <a:lnSpc>
                <a:spcPct val="90000"/>
              </a:lnSpc>
              <a:spcBef>
                <a:spcPct val="0"/>
              </a:spcBef>
              <a:spcAft>
                <a:spcPts val="600"/>
              </a:spcAft>
            </a:pPr>
            <a:r>
              <a:rPr lang="en-US" sz="2800" dirty="0" err="1">
                <a:latin typeface="+mj-lt"/>
                <a:ea typeface="+mj-ea"/>
                <a:cs typeface="+mj-cs"/>
              </a:rPr>
              <a:t>LynxGate</a:t>
            </a:r>
            <a:r>
              <a:rPr lang="en-US" sz="2800" dirty="0">
                <a:latin typeface="+mj-lt"/>
                <a:ea typeface="+mj-ea"/>
                <a:cs typeface="+mj-cs"/>
              </a:rPr>
              <a:t> Service Account</a:t>
            </a:r>
          </a:p>
        </p:txBody>
      </p:sp>
      <p:pic>
        <p:nvPicPr>
          <p:cNvPr id="5" name="Picture 4">
            <a:extLst>
              <a:ext uri="{FF2B5EF4-FFF2-40B4-BE49-F238E27FC236}">
                <a16:creationId xmlns:a16="http://schemas.microsoft.com/office/drawing/2014/main" id="{3FCCAE0C-20F6-A890-3690-EA6462B46EEA}"/>
              </a:ext>
            </a:extLst>
          </p:cNvPr>
          <p:cNvPicPr>
            <a:picLocks noChangeAspect="1"/>
          </p:cNvPicPr>
          <p:nvPr/>
        </p:nvPicPr>
        <p:blipFill>
          <a:blip r:embed="rId2"/>
          <a:stretch>
            <a:fillRect/>
          </a:stretch>
        </p:blipFill>
        <p:spPr>
          <a:xfrm>
            <a:off x="6553824" y="2993843"/>
            <a:ext cx="4538980" cy="2138680"/>
          </a:xfrm>
          <a:prstGeom prst="rect">
            <a:avLst/>
          </a:prstGeom>
        </p:spPr>
      </p:pic>
      <p:pic>
        <p:nvPicPr>
          <p:cNvPr id="13" name="Picture 12">
            <a:extLst>
              <a:ext uri="{FF2B5EF4-FFF2-40B4-BE49-F238E27FC236}">
                <a16:creationId xmlns:a16="http://schemas.microsoft.com/office/drawing/2014/main" id="{469C0422-FEF9-C5D8-F5FA-FE1DEB460CAF}"/>
              </a:ext>
            </a:extLst>
          </p:cNvPr>
          <p:cNvPicPr>
            <a:picLocks noChangeAspect="1"/>
          </p:cNvPicPr>
          <p:nvPr/>
        </p:nvPicPr>
        <p:blipFill>
          <a:blip r:embed="rId3"/>
          <a:stretch>
            <a:fillRect/>
          </a:stretch>
        </p:blipFill>
        <p:spPr>
          <a:xfrm>
            <a:off x="256854" y="1419202"/>
            <a:ext cx="5135444" cy="3713321"/>
          </a:xfrm>
          <a:prstGeom prst="rect">
            <a:avLst/>
          </a:prstGeom>
        </p:spPr>
      </p:pic>
      <p:pic>
        <p:nvPicPr>
          <p:cNvPr id="4" name="Picture 3">
            <a:extLst>
              <a:ext uri="{FF2B5EF4-FFF2-40B4-BE49-F238E27FC236}">
                <a16:creationId xmlns:a16="http://schemas.microsoft.com/office/drawing/2014/main" id="{EB9DA07F-AE4C-20B9-C249-C7B7754152DE}"/>
              </a:ext>
            </a:extLst>
          </p:cNvPr>
          <p:cNvPicPr>
            <a:picLocks noChangeAspect="1"/>
          </p:cNvPicPr>
          <p:nvPr/>
        </p:nvPicPr>
        <p:blipFill>
          <a:blip r:embed="rId4"/>
          <a:stretch>
            <a:fillRect/>
          </a:stretch>
        </p:blipFill>
        <p:spPr>
          <a:xfrm>
            <a:off x="5586979" y="1419203"/>
            <a:ext cx="6472671" cy="1313723"/>
          </a:xfrm>
          <a:prstGeom prst="rect">
            <a:avLst/>
          </a:prstGeom>
        </p:spPr>
      </p:pic>
    </p:spTree>
    <p:extLst>
      <p:ext uri="{BB962C8B-B14F-4D97-AF65-F5344CB8AC3E}">
        <p14:creationId xmlns:p14="http://schemas.microsoft.com/office/powerpoint/2010/main" val="59718621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C0B48B-ACE3-B55E-B700-CC7A82DAECF0}"/>
              </a:ext>
            </a:extLst>
          </p:cNvPr>
          <p:cNvSpPr txBox="1"/>
          <p:nvPr/>
        </p:nvSpPr>
        <p:spPr>
          <a:xfrm>
            <a:off x="4009326" y="452064"/>
            <a:ext cx="4173348" cy="608144"/>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2800" kern="1200" dirty="0">
                <a:latin typeface="+mj-lt"/>
                <a:ea typeface="+mj-ea"/>
                <a:cs typeface="+mj-cs"/>
              </a:rPr>
              <a:t>Invoke-LynxGateStatus.ps1</a:t>
            </a:r>
          </a:p>
        </p:txBody>
      </p:sp>
      <p:pic>
        <p:nvPicPr>
          <p:cNvPr id="5" name="Picture 4">
            <a:extLst>
              <a:ext uri="{FF2B5EF4-FFF2-40B4-BE49-F238E27FC236}">
                <a16:creationId xmlns:a16="http://schemas.microsoft.com/office/drawing/2014/main" id="{276A4C84-13A4-CC60-AEC2-10BBEDB012B7}"/>
              </a:ext>
            </a:extLst>
          </p:cNvPr>
          <p:cNvPicPr>
            <a:picLocks noChangeAspect="1"/>
          </p:cNvPicPr>
          <p:nvPr/>
        </p:nvPicPr>
        <p:blipFill>
          <a:blip r:embed="rId3"/>
          <a:stretch>
            <a:fillRect/>
          </a:stretch>
        </p:blipFill>
        <p:spPr>
          <a:xfrm>
            <a:off x="1189772" y="1416488"/>
            <a:ext cx="9975533" cy="4025024"/>
          </a:xfrm>
          <a:prstGeom prst="rect">
            <a:avLst/>
          </a:prstGeom>
        </p:spPr>
      </p:pic>
    </p:spTree>
    <p:extLst>
      <p:ext uri="{BB962C8B-B14F-4D97-AF65-F5344CB8AC3E}">
        <p14:creationId xmlns:p14="http://schemas.microsoft.com/office/powerpoint/2010/main" val="424095214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C64966-2AAE-C45A-C165-DDB796E307E7}"/>
              </a:ext>
            </a:extLst>
          </p:cNvPr>
          <p:cNvPicPr>
            <a:picLocks noChangeAspect="1"/>
          </p:cNvPicPr>
          <p:nvPr/>
        </p:nvPicPr>
        <p:blipFill>
          <a:blip r:embed="rId2"/>
          <a:stretch>
            <a:fillRect/>
          </a:stretch>
        </p:blipFill>
        <p:spPr>
          <a:xfrm>
            <a:off x="1044830" y="1754067"/>
            <a:ext cx="10424160" cy="3023010"/>
          </a:xfrm>
          <a:prstGeom prst="rect">
            <a:avLst/>
          </a:prstGeom>
        </p:spPr>
      </p:pic>
      <p:sp>
        <p:nvSpPr>
          <p:cNvPr id="3" name="TextBox 2">
            <a:extLst>
              <a:ext uri="{FF2B5EF4-FFF2-40B4-BE49-F238E27FC236}">
                <a16:creationId xmlns:a16="http://schemas.microsoft.com/office/drawing/2014/main" id="{505CEFFC-C20D-C4DD-6FFE-7C834A73FE99}"/>
              </a:ext>
            </a:extLst>
          </p:cNvPr>
          <p:cNvSpPr txBox="1"/>
          <p:nvPr/>
        </p:nvSpPr>
        <p:spPr>
          <a:xfrm>
            <a:off x="3758536" y="667820"/>
            <a:ext cx="4275855" cy="538858"/>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2800" kern="1200" dirty="0">
                <a:latin typeface="+mj-lt"/>
                <a:ea typeface="+mj-ea"/>
                <a:cs typeface="+mj-cs"/>
              </a:rPr>
              <a:t>$</a:t>
            </a:r>
            <a:r>
              <a:rPr lang="en-US" sz="2800" kern="1200" dirty="0" err="1">
                <a:latin typeface="+mj-lt"/>
                <a:ea typeface="+mj-ea"/>
                <a:cs typeface="+mj-cs"/>
              </a:rPr>
              <a:t>mailLynxGateStatusReport</a:t>
            </a:r>
            <a:endParaRPr lang="en-US" sz="2800" kern="1200" dirty="0">
              <a:latin typeface="+mj-lt"/>
              <a:ea typeface="+mj-ea"/>
              <a:cs typeface="+mj-cs"/>
            </a:endParaRPr>
          </a:p>
        </p:txBody>
      </p:sp>
    </p:spTree>
    <p:extLst>
      <p:ext uri="{BB962C8B-B14F-4D97-AF65-F5344CB8AC3E}">
        <p14:creationId xmlns:p14="http://schemas.microsoft.com/office/powerpoint/2010/main" val="6473283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5E761A-6D9B-7100-5823-47C1E3533C6F}"/>
              </a:ext>
            </a:extLst>
          </p:cNvPr>
          <p:cNvSpPr txBox="1"/>
          <p:nvPr/>
        </p:nvSpPr>
        <p:spPr>
          <a:xfrm>
            <a:off x="5221603" y="457401"/>
            <a:ext cx="1240842" cy="602918"/>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2800" kern="1200" dirty="0">
                <a:latin typeface="+mj-lt"/>
                <a:ea typeface="+mj-ea"/>
                <a:cs typeface="+mj-cs"/>
              </a:rPr>
              <a:t>Profile</a:t>
            </a:r>
          </a:p>
        </p:txBody>
      </p:sp>
      <p:pic>
        <p:nvPicPr>
          <p:cNvPr id="5" name="Picture 4">
            <a:extLst>
              <a:ext uri="{FF2B5EF4-FFF2-40B4-BE49-F238E27FC236}">
                <a16:creationId xmlns:a16="http://schemas.microsoft.com/office/drawing/2014/main" id="{C94971F5-C53F-9585-BD6F-C4AFB6B6F354}"/>
              </a:ext>
            </a:extLst>
          </p:cNvPr>
          <p:cNvPicPr>
            <a:picLocks noChangeAspect="1"/>
          </p:cNvPicPr>
          <p:nvPr/>
        </p:nvPicPr>
        <p:blipFill>
          <a:blip r:embed="rId2"/>
          <a:stretch>
            <a:fillRect/>
          </a:stretch>
        </p:blipFill>
        <p:spPr>
          <a:xfrm>
            <a:off x="2476267" y="2417704"/>
            <a:ext cx="7636154" cy="2295837"/>
          </a:xfrm>
          <a:prstGeom prst="rect">
            <a:avLst/>
          </a:prstGeom>
        </p:spPr>
      </p:pic>
      <p:sp>
        <p:nvSpPr>
          <p:cNvPr id="3" name="TextBox 2">
            <a:extLst>
              <a:ext uri="{FF2B5EF4-FFF2-40B4-BE49-F238E27FC236}">
                <a16:creationId xmlns:a16="http://schemas.microsoft.com/office/drawing/2014/main" id="{43A298B7-C8B1-0064-27AE-15BEFBA8C8CB}"/>
              </a:ext>
            </a:extLst>
          </p:cNvPr>
          <p:cNvSpPr txBox="1"/>
          <p:nvPr/>
        </p:nvSpPr>
        <p:spPr>
          <a:xfrm>
            <a:off x="365757" y="1236340"/>
            <a:ext cx="11672237" cy="523220"/>
          </a:xfrm>
          <a:prstGeom prst="rect">
            <a:avLst/>
          </a:prstGeom>
          <a:noFill/>
        </p:spPr>
        <p:txBody>
          <a:bodyPr wrap="square" rtlCol="0">
            <a:spAutoFit/>
          </a:bodyPr>
          <a:lstStyle/>
          <a:p>
            <a:r>
              <a:rPr lang="en-US" sz="2800" b="1" dirty="0"/>
              <a:t>C:\Users\&lt;</a:t>
            </a:r>
            <a:r>
              <a:rPr lang="en-US" sz="2800" b="1" i="1" dirty="0"/>
              <a:t>Service Account Name</a:t>
            </a:r>
            <a:r>
              <a:rPr lang="en-US" sz="2800" b="1" dirty="0"/>
              <a:t>&gt;\Documents\WindowsPowerShell</a:t>
            </a:r>
          </a:p>
        </p:txBody>
      </p:sp>
    </p:spTree>
    <p:extLst>
      <p:ext uri="{BB962C8B-B14F-4D97-AF65-F5344CB8AC3E}">
        <p14:creationId xmlns:p14="http://schemas.microsoft.com/office/powerpoint/2010/main" val="310224761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4B38F7-E8EF-5913-24B8-89B31F754E26}"/>
              </a:ext>
            </a:extLst>
          </p:cNvPr>
          <p:cNvSpPr txBox="1"/>
          <p:nvPr/>
        </p:nvSpPr>
        <p:spPr>
          <a:xfrm>
            <a:off x="648686" y="2341769"/>
            <a:ext cx="4632230" cy="593287"/>
          </a:xfrm>
          <a:prstGeom prst="rect">
            <a:avLst/>
          </a:prstGeom>
        </p:spPr>
        <p:txBody>
          <a:bodyPr vert="horz" lIns="91440" tIns="45720" rIns="91440" bIns="45720" rtlCol="0">
            <a:noAutofit/>
          </a:bodyPr>
          <a:lstStyle/>
          <a:p>
            <a:pPr>
              <a:lnSpc>
                <a:spcPct val="90000"/>
              </a:lnSpc>
              <a:spcAft>
                <a:spcPts val="600"/>
              </a:spcAft>
            </a:pPr>
            <a:r>
              <a:rPr lang="en-US" sz="2800" dirty="0">
                <a:solidFill>
                  <a:schemeClr val="tx1">
                    <a:alpha val="80000"/>
                  </a:schemeClr>
                </a:solidFill>
              </a:rPr>
              <a:t>Invoke-</a:t>
            </a:r>
            <a:r>
              <a:rPr lang="en-US" sz="2800" dirty="0" err="1">
                <a:solidFill>
                  <a:schemeClr val="tx1">
                    <a:alpha val="80000"/>
                  </a:schemeClr>
                </a:solidFill>
              </a:rPr>
              <a:t>LynxGateStatusOutput</a:t>
            </a:r>
            <a:endParaRPr lang="en-US" sz="2800" dirty="0">
              <a:solidFill>
                <a:schemeClr val="tx1">
                  <a:alpha val="80000"/>
                </a:schemeClr>
              </a:solidFill>
            </a:endParaRPr>
          </a:p>
        </p:txBody>
      </p:sp>
      <p:pic>
        <p:nvPicPr>
          <p:cNvPr id="3" name="Picture 2">
            <a:extLst>
              <a:ext uri="{FF2B5EF4-FFF2-40B4-BE49-F238E27FC236}">
                <a16:creationId xmlns:a16="http://schemas.microsoft.com/office/drawing/2014/main" id="{E8AEA52E-8698-BB3C-8AED-F149888C32EF}"/>
              </a:ext>
            </a:extLst>
          </p:cNvPr>
          <p:cNvPicPr>
            <a:picLocks noChangeAspect="1"/>
          </p:cNvPicPr>
          <p:nvPr/>
        </p:nvPicPr>
        <p:blipFill>
          <a:blip r:embed="rId2"/>
          <a:stretch>
            <a:fillRect/>
          </a:stretch>
        </p:blipFill>
        <p:spPr>
          <a:xfrm>
            <a:off x="6226019" y="132080"/>
            <a:ext cx="5834572" cy="5852160"/>
          </a:xfrm>
          <a:prstGeom prst="rect">
            <a:avLst/>
          </a:prstGeom>
        </p:spPr>
      </p:pic>
    </p:spTree>
    <p:extLst>
      <p:ext uri="{BB962C8B-B14F-4D97-AF65-F5344CB8AC3E}">
        <p14:creationId xmlns:p14="http://schemas.microsoft.com/office/powerpoint/2010/main" val="381759482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361B2B-F9B8-4701-E72A-A469D50D9FF1}"/>
              </a:ext>
            </a:extLst>
          </p:cNvPr>
          <p:cNvSpPr txBox="1"/>
          <p:nvPr/>
        </p:nvSpPr>
        <p:spPr>
          <a:xfrm>
            <a:off x="1003263" y="1774332"/>
            <a:ext cx="10027288" cy="1556961"/>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000" b="1" kern="1200" dirty="0">
                <a:latin typeface="+mj-lt"/>
                <a:ea typeface="+mj-ea"/>
                <a:cs typeface="+mj-cs"/>
              </a:rPr>
              <a:t>PowerShell with SQL Statement Data Gathering?</a:t>
            </a:r>
          </a:p>
        </p:txBody>
      </p:sp>
    </p:spTree>
    <p:extLst>
      <p:ext uri="{BB962C8B-B14F-4D97-AF65-F5344CB8AC3E}">
        <p14:creationId xmlns:p14="http://schemas.microsoft.com/office/powerpoint/2010/main" val="179907387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A29066-F29C-49B7-8645-95343D25EC16}"/>
              </a:ext>
            </a:extLst>
          </p:cNvPr>
          <p:cNvSpPr txBox="1"/>
          <p:nvPr/>
        </p:nvSpPr>
        <p:spPr>
          <a:xfrm>
            <a:off x="3880967" y="294869"/>
            <a:ext cx="4430066" cy="541509"/>
          </a:xfrm>
          <a:prstGeom prst="rect">
            <a:avLst/>
          </a:prstGeom>
        </p:spPr>
        <p:txBody>
          <a:bodyPr vert="horz" wrap="square" lIns="91440" tIns="45720" rIns="91440" bIns="45720" rtlCol="0" anchor="b">
            <a:noAutofit/>
          </a:bodyPr>
          <a:lstStyle/>
          <a:p>
            <a:pPr>
              <a:lnSpc>
                <a:spcPct val="90000"/>
              </a:lnSpc>
              <a:spcBef>
                <a:spcPct val="0"/>
              </a:spcBef>
              <a:spcAft>
                <a:spcPts val="600"/>
              </a:spcAft>
            </a:pPr>
            <a:r>
              <a:rPr lang="en-US" sz="2800" dirty="0">
                <a:latin typeface="+mj-lt"/>
                <a:ea typeface="+mj-ea"/>
                <a:cs typeface="+mj-cs"/>
              </a:rPr>
              <a:t>Invoke-</a:t>
            </a:r>
            <a:r>
              <a:rPr lang="en-US" sz="2800" dirty="0" err="1">
                <a:latin typeface="+mj-lt"/>
                <a:ea typeface="+mj-ea"/>
                <a:cs typeface="+mj-cs"/>
              </a:rPr>
              <a:t>LynxGateSandFStatus</a:t>
            </a:r>
            <a:endParaRPr lang="en-US" sz="2800" dirty="0">
              <a:latin typeface="+mj-lt"/>
              <a:ea typeface="+mj-ea"/>
              <a:cs typeface="+mj-cs"/>
            </a:endParaRPr>
          </a:p>
        </p:txBody>
      </p:sp>
      <p:pic>
        <p:nvPicPr>
          <p:cNvPr id="4" name="Picture 3">
            <a:extLst>
              <a:ext uri="{FF2B5EF4-FFF2-40B4-BE49-F238E27FC236}">
                <a16:creationId xmlns:a16="http://schemas.microsoft.com/office/drawing/2014/main" id="{0B41CADB-585C-927A-4255-05970059DE00}"/>
              </a:ext>
            </a:extLst>
          </p:cNvPr>
          <p:cNvPicPr>
            <a:picLocks noChangeAspect="1"/>
          </p:cNvPicPr>
          <p:nvPr/>
        </p:nvPicPr>
        <p:blipFill>
          <a:blip r:embed="rId2"/>
          <a:stretch>
            <a:fillRect/>
          </a:stretch>
        </p:blipFill>
        <p:spPr>
          <a:xfrm>
            <a:off x="1654620" y="1014120"/>
            <a:ext cx="9523663" cy="5007502"/>
          </a:xfrm>
          <a:prstGeom prst="rect">
            <a:avLst/>
          </a:prstGeom>
        </p:spPr>
      </p:pic>
    </p:spTree>
    <p:extLst>
      <p:ext uri="{BB962C8B-B14F-4D97-AF65-F5344CB8AC3E}">
        <p14:creationId xmlns:p14="http://schemas.microsoft.com/office/powerpoint/2010/main" val="179737692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D8A22A-5E37-BF57-44CE-11A694D4F59E}"/>
              </a:ext>
            </a:extLst>
          </p:cNvPr>
          <p:cNvSpPr txBox="1"/>
          <p:nvPr/>
        </p:nvSpPr>
        <p:spPr>
          <a:xfrm>
            <a:off x="3691137" y="131507"/>
            <a:ext cx="4809723" cy="601337"/>
          </a:xfrm>
          <a:prstGeom prst="rect">
            <a:avLst/>
          </a:prstGeom>
        </p:spPr>
        <p:txBody>
          <a:bodyPr vert="horz" wrap="square" lIns="91440" tIns="45720" rIns="91440" bIns="45720" rtlCol="0" anchor="b">
            <a:noAutofit/>
          </a:bodyPr>
          <a:lstStyle/>
          <a:p>
            <a:pPr>
              <a:lnSpc>
                <a:spcPct val="90000"/>
              </a:lnSpc>
              <a:spcBef>
                <a:spcPct val="0"/>
              </a:spcBef>
              <a:spcAft>
                <a:spcPts val="600"/>
              </a:spcAft>
            </a:pPr>
            <a:r>
              <a:rPr lang="en-US" sz="2800" dirty="0">
                <a:latin typeface="+mj-lt"/>
                <a:ea typeface="+mj-ea"/>
                <a:cs typeface="+mj-cs"/>
              </a:rPr>
              <a:t>Invoke-</a:t>
            </a:r>
            <a:r>
              <a:rPr lang="en-US" sz="2800" dirty="0" err="1">
                <a:latin typeface="+mj-lt"/>
                <a:ea typeface="+mj-ea"/>
                <a:cs typeface="+mj-cs"/>
              </a:rPr>
              <a:t>LynxGateSandFStatus</a:t>
            </a:r>
            <a:r>
              <a:rPr lang="en-US" sz="2800" dirty="0">
                <a:latin typeface="+mj-lt"/>
                <a:ea typeface="+mj-ea"/>
                <a:cs typeface="+mj-cs"/>
              </a:rPr>
              <a:t> 2</a:t>
            </a:r>
          </a:p>
        </p:txBody>
      </p:sp>
      <p:pic>
        <p:nvPicPr>
          <p:cNvPr id="3" name="Picture 2">
            <a:extLst>
              <a:ext uri="{FF2B5EF4-FFF2-40B4-BE49-F238E27FC236}">
                <a16:creationId xmlns:a16="http://schemas.microsoft.com/office/drawing/2014/main" id="{199E8EFD-A402-0B04-7DFF-DF0C2A0F947B}"/>
              </a:ext>
            </a:extLst>
          </p:cNvPr>
          <p:cNvPicPr>
            <a:picLocks noChangeAspect="1"/>
          </p:cNvPicPr>
          <p:nvPr/>
        </p:nvPicPr>
        <p:blipFill>
          <a:blip r:embed="rId2"/>
          <a:stretch>
            <a:fillRect/>
          </a:stretch>
        </p:blipFill>
        <p:spPr>
          <a:xfrm>
            <a:off x="1273060" y="909465"/>
            <a:ext cx="9645879" cy="5039069"/>
          </a:xfrm>
          <a:prstGeom prst="rect">
            <a:avLst/>
          </a:prstGeom>
        </p:spPr>
      </p:pic>
    </p:spTree>
    <p:extLst>
      <p:ext uri="{BB962C8B-B14F-4D97-AF65-F5344CB8AC3E}">
        <p14:creationId xmlns:p14="http://schemas.microsoft.com/office/powerpoint/2010/main" val="104148919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87084B-CF78-1F29-0911-D0C94250C654}"/>
              </a:ext>
            </a:extLst>
          </p:cNvPr>
          <p:cNvSpPr txBox="1"/>
          <p:nvPr/>
        </p:nvSpPr>
        <p:spPr>
          <a:xfrm>
            <a:off x="2652121" y="405392"/>
            <a:ext cx="6764572" cy="560379"/>
          </a:xfrm>
          <a:prstGeom prst="rect">
            <a:avLst/>
          </a:prstGeom>
        </p:spPr>
        <p:txBody>
          <a:bodyPr vert="horz" lIns="91440" tIns="45720" rIns="91440" bIns="45720" rtlCol="0">
            <a:normAutofit/>
          </a:bodyPr>
          <a:lstStyle/>
          <a:p>
            <a:pPr>
              <a:lnSpc>
                <a:spcPct val="90000"/>
              </a:lnSpc>
              <a:spcAft>
                <a:spcPts val="600"/>
              </a:spcAft>
            </a:pPr>
            <a:r>
              <a:rPr lang="en-US" sz="2800" dirty="0">
                <a:solidFill>
                  <a:schemeClr val="tx1">
                    <a:alpha val="80000"/>
                  </a:schemeClr>
                </a:solidFill>
              </a:rPr>
              <a:t>Invoke-</a:t>
            </a:r>
            <a:r>
              <a:rPr lang="en-US" sz="2800" dirty="0" err="1">
                <a:solidFill>
                  <a:schemeClr val="tx1">
                    <a:alpha val="80000"/>
                  </a:schemeClr>
                </a:solidFill>
              </a:rPr>
              <a:t>LynxGateSandFStatus</a:t>
            </a:r>
            <a:r>
              <a:rPr lang="en-US" sz="2800" dirty="0">
                <a:solidFill>
                  <a:schemeClr val="tx1">
                    <a:alpha val="80000"/>
                  </a:schemeClr>
                </a:solidFill>
              </a:rPr>
              <a:t> (Sample Email)</a:t>
            </a:r>
          </a:p>
        </p:txBody>
      </p:sp>
      <p:pic>
        <p:nvPicPr>
          <p:cNvPr id="4" name="Picture 3">
            <a:extLst>
              <a:ext uri="{FF2B5EF4-FFF2-40B4-BE49-F238E27FC236}">
                <a16:creationId xmlns:a16="http://schemas.microsoft.com/office/drawing/2014/main" id="{E6A2259F-F870-1465-DD83-FEA3BF30AA87}"/>
              </a:ext>
            </a:extLst>
          </p:cNvPr>
          <p:cNvPicPr>
            <a:picLocks noChangeAspect="1"/>
          </p:cNvPicPr>
          <p:nvPr/>
        </p:nvPicPr>
        <p:blipFill>
          <a:blip r:embed="rId2"/>
          <a:stretch>
            <a:fillRect/>
          </a:stretch>
        </p:blipFill>
        <p:spPr>
          <a:xfrm>
            <a:off x="5256242" y="1652554"/>
            <a:ext cx="6669058" cy="2693414"/>
          </a:xfrm>
          <a:prstGeom prst="rect">
            <a:avLst/>
          </a:prstGeom>
        </p:spPr>
      </p:pic>
      <p:pic>
        <p:nvPicPr>
          <p:cNvPr id="6" name="Picture 5">
            <a:extLst>
              <a:ext uri="{FF2B5EF4-FFF2-40B4-BE49-F238E27FC236}">
                <a16:creationId xmlns:a16="http://schemas.microsoft.com/office/drawing/2014/main" id="{C0E949E6-8FBC-DCEF-6808-28B16B88BA15}"/>
              </a:ext>
            </a:extLst>
          </p:cNvPr>
          <p:cNvPicPr>
            <a:picLocks noChangeAspect="1"/>
          </p:cNvPicPr>
          <p:nvPr/>
        </p:nvPicPr>
        <p:blipFill>
          <a:blip r:embed="rId3"/>
          <a:stretch>
            <a:fillRect/>
          </a:stretch>
        </p:blipFill>
        <p:spPr>
          <a:xfrm>
            <a:off x="266700" y="1202290"/>
            <a:ext cx="4770842" cy="3893692"/>
          </a:xfrm>
          <a:prstGeom prst="rect">
            <a:avLst/>
          </a:prstGeom>
        </p:spPr>
      </p:pic>
    </p:spTree>
    <p:extLst>
      <p:ext uri="{BB962C8B-B14F-4D97-AF65-F5344CB8AC3E}">
        <p14:creationId xmlns:p14="http://schemas.microsoft.com/office/powerpoint/2010/main" val="4537273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C93FEB-E893-4047-C34F-D6D38BEB9594}"/>
              </a:ext>
            </a:extLst>
          </p:cNvPr>
          <p:cNvSpPr txBox="1"/>
          <p:nvPr/>
        </p:nvSpPr>
        <p:spPr>
          <a:xfrm>
            <a:off x="3471184" y="99915"/>
            <a:ext cx="5498156" cy="612353"/>
          </a:xfrm>
          <a:prstGeom prst="rect">
            <a:avLst/>
          </a:prstGeom>
        </p:spPr>
        <p:txBody>
          <a:bodyPr vert="horz" lIns="91440" tIns="45720" rIns="91440" bIns="45720" rtlCol="0">
            <a:normAutofit/>
          </a:bodyPr>
          <a:lstStyle/>
          <a:p>
            <a:pPr>
              <a:lnSpc>
                <a:spcPct val="90000"/>
              </a:lnSpc>
              <a:spcAft>
                <a:spcPts val="600"/>
              </a:spcAft>
            </a:pPr>
            <a:r>
              <a:rPr lang="en-US" sz="2800" dirty="0">
                <a:solidFill>
                  <a:schemeClr val="tx1">
                    <a:alpha val="80000"/>
                  </a:schemeClr>
                </a:solidFill>
              </a:rPr>
              <a:t>Invoke-</a:t>
            </a:r>
            <a:r>
              <a:rPr lang="en-US" sz="2800" dirty="0" err="1">
                <a:solidFill>
                  <a:schemeClr val="tx1">
                    <a:alpha val="80000"/>
                  </a:schemeClr>
                </a:solidFill>
              </a:rPr>
              <a:t>LynxGateStarInterfaceStatus</a:t>
            </a:r>
            <a:endParaRPr lang="en-US" sz="2800" dirty="0">
              <a:solidFill>
                <a:schemeClr val="tx1">
                  <a:alpha val="80000"/>
                </a:schemeClr>
              </a:solidFill>
            </a:endParaRPr>
          </a:p>
        </p:txBody>
      </p:sp>
      <p:pic>
        <p:nvPicPr>
          <p:cNvPr id="4" name="Picture 3">
            <a:extLst>
              <a:ext uri="{FF2B5EF4-FFF2-40B4-BE49-F238E27FC236}">
                <a16:creationId xmlns:a16="http://schemas.microsoft.com/office/drawing/2014/main" id="{51BF5E4E-98A3-2B0A-3F1B-CF5869EE44DA}"/>
              </a:ext>
            </a:extLst>
          </p:cNvPr>
          <p:cNvPicPr>
            <a:picLocks noChangeAspect="1"/>
          </p:cNvPicPr>
          <p:nvPr/>
        </p:nvPicPr>
        <p:blipFill>
          <a:blip r:embed="rId2"/>
          <a:stretch>
            <a:fillRect/>
          </a:stretch>
        </p:blipFill>
        <p:spPr>
          <a:xfrm>
            <a:off x="1697305" y="712268"/>
            <a:ext cx="8797390" cy="5192223"/>
          </a:xfrm>
          <a:prstGeom prst="rect">
            <a:avLst/>
          </a:prstGeom>
        </p:spPr>
      </p:pic>
    </p:spTree>
    <p:extLst>
      <p:ext uri="{BB962C8B-B14F-4D97-AF65-F5344CB8AC3E}">
        <p14:creationId xmlns:p14="http://schemas.microsoft.com/office/powerpoint/2010/main" val="35426581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A86D3C-474F-D58F-9BAD-4A1F353BCC00}"/>
              </a:ext>
            </a:extLst>
          </p:cNvPr>
          <p:cNvSpPr txBox="1"/>
          <p:nvPr/>
        </p:nvSpPr>
        <p:spPr>
          <a:xfrm>
            <a:off x="3361264" y="86537"/>
            <a:ext cx="6070412" cy="514313"/>
          </a:xfrm>
          <a:prstGeom prst="rect">
            <a:avLst/>
          </a:prstGeom>
        </p:spPr>
        <p:txBody>
          <a:bodyPr vert="horz" lIns="91440" tIns="45720" rIns="91440" bIns="45720" rtlCol="0">
            <a:noAutofit/>
          </a:bodyPr>
          <a:lstStyle/>
          <a:p>
            <a:pPr>
              <a:lnSpc>
                <a:spcPct val="90000"/>
              </a:lnSpc>
              <a:spcAft>
                <a:spcPts val="600"/>
              </a:spcAft>
            </a:pPr>
            <a:r>
              <a:rPr lang="en-US" sz="2800" dirty="0">
                <a:solidFill>
                  <a:schemeClr val="tx1">
                    <a:alpha val="80000"/>
                  </a:schemeClr>
                </a:solidFill>
              </a:rPr>
              <a:t>Invoke-</a:t>
            </a:r>
            <a:r>
              <a:rPr lang="en-US" sz="2800" dirty="0" err="1">
                <a:solidFill>
                  <a:schemeClr val="tx1">
                    <a:alpha val="80000"/>
                  </a:schemeClr>
                </a:solidFill>
              </a:rPr>
              <a:t>LynxGateXpHostInterfaceStatus</a:t>
            </a:r>
            <a:endParaRPr lang="en-US" sz="2800" dirty="0">
              <a:solidFill>
                <a:schemeClr val="tx1">
                  <a:alpha val="80000"/>
                </a:schemeClr>
              </a:solidFill>
            </a:endParaRPr>
          </a:p>
        </p:txBody>
      </p:sp>
      <p:pic>
        <p:nvPicPr>
          <p:cNvPr id="4" name="Picture 3">
            <a:extLst>
              <a:ext uri="{FF2B5EF4-FFF2-40B4-BE49-F238E27FC236}">
                <a16:creationId xmlns:a16="http://schemas.microsoft.com/office/drawing/2014/main" id="{E369C381-8630-3E1A-4B70-E1142C5E1C96}"/>
              </a:ext>
            </a:extLst>
          </p:cNvPr>
          <p:cNvPicPr>
            <a:picLocks noChangeAspect="1"/>
          </p:cNvPicPr>
          <p:nvPr/>
        </p:nvPicPr>
        <p:blipFill>
          <a:blip r:embed="rId2"/>
          <a:stretch>
            <a:fillRect/>
          </a:stretch>
        </p:blipFill>
        <p:spPr>
          <a:xfrm>
            <a:off x="1986967" y="693318"/>
            <a:ext cx="8523821" cy="5274299"/>
          </a:xfrm>
          <a:prstGeom prst="rect">
            <a:avLst/>
          </a:prstGeom>
        </p:spPr>
      </p:pic>
    </p:spTree>
    <p:extLst>
      <p:ext uri="{BB962C8B-B14F-4D97-AF65-F5344CB8AC3E}">
        <p14:creationId xmlns:p14="http://schemas.microsoft.com/office/powerpoint/2010/main" val="124553990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CA579C-6EA9-69AE-563E-D06A57C6EADE}"/>
              </a:ext>
            </a:extLst>
          </p:cNvPr>
          <p:cNvSpPr txBox="1"/>
          <p:nvPr/>
        </p:nvSpPr>
        <p:spPr>
          <a:xfrm>
            <a:off x="2616408" y="245617"/>
            <a:ext cx="6959182" cy="602108"/>
          </a:xfrm>
          <a:prstGeom prst="rect">
            <a:avLst/>
          </a:prstGeom>
        </p:spPr>
        <p:txBody>
          <a:bodyPr vert="horz" lIns="91440" tIns="45720" rIns="91440" bIns="45720" rtlCol="0">
            <a:normAutofit/>
          </a:bodyPr>
          <a:lstStyle/>
          <a:p>
            <a:pPr>
              <a:lnSpc>
                <a:spcPct val="90000"/>
              </a:lnSpc>
              <a:spcAft>
                <a:spcPts val="600"/>
              </a:spcAft>
            </a:pPr>
            <a:r>
              <a:rPr lang="en-US" sz="2800" dirty="0">
                <a:solidFill>
                  <a:schemeClr val="tx1">
                    <a:alpha val="80000"/>
                  </a:schemeClr>
                </a:solidFill>
              </a:rPr>
              <a:t>Invoke-</a:t>
            </a:r>
            <a:r>
              <a:rPr lang="en-US" sz="2800" dirty="0" err="1">
                <a:solidFill>
                  <a:schemeClr val="tx1">
                    <a:alpha val="80000"/>
                  </a:schemeClr>
                </a:solidFill>
              </a:rPr>
              <a:t>LynxGateSBXPAcqHostInterfaceStatus</a:t>
            </a:r>
            <a:endParaRPr lang="en-US" sz="2800" dirty="0">
              <a:solidFill>
                <a:schemeClr val="tx1">
                  <a:alpha val="80000"/>
                </a:schemeClr>
              </a:solidFill>
            </a:endParaRPr>
          </a:p>
        </p:txBody>
      </p:sp>
      <p:pic>
        <p:nvPicPr>
          <p:cNvPr id="4" name="Picture 3">
            <a:extLst>
              <a:ext uri="{FF2B5EF4-FFF2-40B4-BE49-F238E27FC236}">
                <a16:creationId xmlns:a16="http://schemas.microsoft.com/office/drawing/2014/main" id="{05FA948F-F96E-BDB8-F908-7E77F8BED22D}"/>
              </a:ext>
            </a:extLst>
          </p:cNvPr>
          <p:cNvPicPr>
            <a:picLocks noChangeAspect="1"/>
          </p:cNvPicPr>
          <p:nvPr/>
        </p:nvPicPr>
        <p:blipFill>
          <a:blip r:embed="rId2"/>
          <a:stretch>
            <a:fillRect/>
          </a:stretch>
        </p:blipFill>
        <p:spPr>
          <a:xfrm>
            <a:off x="1862137" y="847725"/>
            <a:ext cx="8467725" cy="5162550"/>
          </a:xfrm>
          <a:prstGeom prst="rect">
            <a:avLst/>
          </a:prstGeom>
        </p:spPr>
      </p:pic>
    </p:spTree>
    <p:extLst>
      <p:ext uri="{BB962C8B-B14F-4D97-AF65-F5344CB8AC3E}">
        <p14:creationId xmlns:p14="http://schemas.microsoft.com/office/powerpoint/2010/main" val="110402768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D95CB7-E7C1-A557-A8CA-B50786D364AC}"/>
              </a:ext>
            </a:extLst>
          </p:cNvPr>
          <p:cNvSpPr txBox="1"/>
          <p:nvPr/>
        </p:nvSpPr>
        <p:spPr>
          <a:xfrm>
            <a:off x="2938088" y="168652"/>
            <a:ext cx="6781265" cy="582118"/>
          </a:xfrm>
          <a:prstGeom prst="rect">
            <a:avLst/>
          </a:prstGeom>
        </p:spPr>
        <p:txBody>
          <a:bodyPr vert="horz" lIns="91440" tIns="45720" rIns="91440" bIns="45720" rtlCol="0">
            <a:noAutofit/>
          </a:bodyPr>
          <a:lstStyle/>
          <a:p>
            <a:pPr>
              <a:lnSpc>
                <a:spcPct val="90000"/>
              </a:lnSpc>
              <a:spcAft>
                <a:spcPts val="600"/>
              </a:spcAft>
            </a:pPr>
            <a:r>
              <a:rPr lang="en-US" sz="2800" dirty="0">
                <a:solidFill>
                  <a:schemeClr val="tx1">
                    <a:alpha val="80000"/>
                  </a:schemeClr>
                </a:solidFill>
              </a:rPr>
              <a:t>Invoke-LynxGateXp2ETPHostInterfaceStatus</a:t>
            </a:r>
          </a:p>
        </p:txBody>
      </p:sp>
      <p:pic>
        <p:nvPicPr>
          <p:cNvPr id="4" name="Picture 3">
            <a:extLst>
              <a:ext uri="{FF2B5EF4-FFF2-40B4-BE49-F238E27FC236}">
                <a16:creationId xmlns:a16="http://schemas.microsoft.com/office/drawing/2014/main" id="{392137B4-AC6F-0812-3016-05E1F74F430C}"/>
              </a:ext>
            </a:extLst>
          </p:cNvPr>
          <p:cNvPicPr>
            <a:picLocks noChangeAspect="1"/>
          </p:cNvPicPr>
          <p:nvPr/>
        </p:nvPicPr>
        <p:blipFill>
          <a:blip r:embed="rId2"/>
          <a:stretch>
            <a:fillRect/>
          </a:stretch>
        </p:blipFill>
        <p:spPr>
          <a:xfrm>
            <a:off x="1724025" y="750770"/>
            <a:ext cx="8743950" cy="5200650"/>
          </a:xfrm>
          <a:prstGeom prst="rect">
            <a:avLst/>
          </a:prstGeom>
        </p:spPr>
      </p:pic>
    </p:spTree>
    <p:extLst>
      <p:ext uri="{BB962C8B-B14F-4D97-AF65-F5344CB8AC3E}">
        <p14:creationId xmlns:p14="http://schemas.microsoft.com/office/powerpoint/2010/main" val="217449854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F39AD6-9CAD-6687-2519-B2C8A0F4C8DD}"/>
              </a:ext>
            </a:extLst>
          </p:cNvPr>
          <p:cNvSpPr txBox="1"/>
          <p:nvPr/>
        </p:nvSpPr>
        <p:spPr>
          <a:xfrm>
            <a:off x="3555141" y="266700"/>
            <a:ext cx="5081717" cy="573425"/>
          </a:xfrm>
          <a:prstGeom prst="rect">
            <a:avLst/>
          </a:prstGeom>
        </p:spPr>
        <p:txBody>
          <a:bodyPr vert="horz" lIns="91440" tIns="45720" rIns="91440" bIns="45720" rtlCol="0">
            <a:noAutofit/>
          </a:bodyPr>
          <a:lstStyle/>
          <a:p>
            <a:pPr>
              <a:lnSpc>
                <a:spcPct val="90000"/>
              </a:lnSpc>
              <a:spcAft>
                <a:spcPts val="600"/>
              </a:spcAft>
            </a:pPr>
            <a:r>
              <a:rPr lang="en-US" sz="2800" dirty="0">
                <a:solidFill>
                  <a:schemeClr val="tx1">
                    <a:alpha val="80000"/>
                  </a:schemeClr>
                </a:solidFill>
              </a:rPr>
              <a:t>Invoke-</a:t>
            </a:r>
            <a:r>
              <a:rPr lang="en-US" sz="2800" dirty="0" err="1">
                <a:solidFill>
                  <a:schemeClr val="tx1">
                    <a:alpha val="80000"/>
                  </a:schemeClr>
                </a:solidFill>
              </a:rPr>
              <a:t>LynxGateCOOPSBIStatus</a:t>
            </a:r>
            <a:endParaRPr lang="en-US" sz="2800" dirty="0">
              <a:solidFill>
                <a:schemeClr val="tx1">
                  <a:alpha val="80000"/>
                </a:schemeClr>
              </a:solidFill>
            </a:endParaRPr>
          </a:p>
        </p:txBody>
      </p:sp>
      <p:pic>
        <p:nvPicPr>
          <p:cNvPr id="4" name="Picture 3">
            <a:extLst>
              <a:ext uri="{FF2B5EF4-FFF2-40B4-BE49-F238E27FC236}">
                <a16:creationId xmlns:a16="http://schemas.microsoft.com/office/drawing/2014/main" id="{91970A52-4E76-8480-7C95-85A3CD0118E8}"/>
              </a:ext>
            </a:extLst>
          </p:cNvPr>
          <p:cNvPicPr>
            <a:picLocks noChangeAspect="1"/>
          </p:cNvPicPr>
          <p:nvPr/>
        </p:nvPicPr>
        <p:blipFill>
          <a:blip r:embed="rId2"/>
          <a:stretch>
            <a:fillRect/>
          </a:stretch>
        </p:blipFill>
        <p:spPr>
          <a:xfrm>
            <a:off x="1619250" y="840125"/>
            <a:ext cx="8953500" cy="5076825"/>
          </a:xfrm>
          <a:prstGeom prst="rect">
            <a:avLst/>
          </a:prstGeom>
        </p:spPr>
      </p:pic>
    </p:spTree>
    <p:extLst>
      <p:ext uri="{BB962C8B-B14F-4D97-AF65-F5344CB8AC3E}">
        <p14:creationId xmlns:p14="http://schemas.microsoft.com/office/powerpoint/2010/main" val="281668956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79C182-01B9-7FCC-5BC2-C54C26B4D246}"/>
              </a:ext>
            </a:extLst>
          </p:cNvPr>
          <p:cNvSpPr txBox="1"/>
          <p:nvPr/>
        </p:nvSpPr>
        <p:spPr>
          <a:xfrm>
            <a:off x="3426579" y="201340"/>
            <a:ext cx="5338840" cy="597558"/>
          </a:xfrm>
          <a:prstGeom prst="rect">
            <a:avLst/>
          </a:prstGeom>
        </p:spPr>
        <p:txBody>
          <a:bodyPr vert="horz" lIns="91440" tIns="45720" rIns="91440" bIns="45720" rtlCol="0">
            <a:noAutofit/>
          </a:bodyPr>
          <a:lstStyle/>
          <a:p>
            <a:pPr>
              <a:lnSpc>
                <a:spcPct val="90000"/>
              </a:lnSpc>
              <a:spcAft>
                <a:spcPts val="600"/>
              </a:spcAft>
            </a:pPr>
            <a:r>
              <a:rPr lang="en-US" sz="2800" dirty="0">
                <a:solidFill>
                  <a:schemeClr val="tx1">
                    <a:alpha val="80000"/>
                  </a:schemeClr>
                </a:solidFill>
              </a:rPr>
              <a:t>Invoke-</a:t>
            </a:r>
            <a:r>
              <a:rPr lang="en-US" sz="2800" dirty="0" err="1">
                <a:solidFill>
                  <a:schemeClr val="tx1">
                    <a:alpha val="80000"/>
                  </a:schemeClr>
                </a:solidFill>
              </a:rPr>
              <a:t>LynxGateCOOPSBAStatus</a:t>
            </a:r>
            <a:endParaRPr lang="en-US" sz="2800" dirty="0">
              <a:solidFill>
                <a:schemeClr val="tx1">
                  <a:alpha val="80000"/>
                </a:schemeClr>
              </a:solidFill>
            </a:endParaRPr>
          </a:p>
        </p:txBody>
      </p:sp>
      <p:pic>
        <p:nvPicPr>
          <p:cNvPr id="7" name="Picture 6">
            <a:extLst>
              <a:ext uri="{FF2B5EF4-FFF2-40B4-BE49-F238E27FC236}">
                <a16:creationId xmlns:a16="http://schemas.microsoft.com/office/drawing/2014/main" id="{03E710BB-2A13-6A48-D0A6-1CBF75494195}"/>
              </a:ext>
            </a:extLst>
          </p:cNvPr>
          <p:cNvPicPr>
            <a:picLocks noChangeAspect="1"/>
          </p:cNvPicPr>
          <p:nvPr/>
        </p:nvPicPr>
        <p:blipFill>
          <a:blip r:embed="rId2"/>
          <a:stretch>
            <a:fillRect/>
          </a:stretch>
        </p:blipFill>
        <p:spPr>
          <a:xfrm>
            <a:off x="1752599" y="798898"/>
            <a:ext cx="8686800" cy="5076825"/>
          </a:xfrm>
          <a:prstGeom prst="rect">
            <a:avLst/>
          </a:prstGeom>
        </p:spPr>
      </p:pic>
      <p:sp>
        <p:nvSpPr>
          <p:cNvPr id="3" name="Rectangle 2">
            <a:extLst>
              <a:ext uri="{FF2B5EF4-FFF2-40B4-BE49-F238E27FC236}">
                <a16:creationId xmlns:a16="http://schemas.microsoft.com/office/drawing/2014/main" id="{DA1DAC89-3671-A830-C8E4-06306335398B}"/>
              </a:ext>
            </a:extLst>
          </p:cNvPr>
          <p:cNvSpPr/>
          <p:nvPr/>
        </p:nvSpPr>
        <p:spPr>
          <a:xfrm>
            <a:off x="10439399" y="4781550"/>
            <a:ext cx="1562101" cy="92180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172887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F62A3E-DEE2-0059-5E42-BDCC06C1A25B}"/>
              </a:ext>
            </a:extLst>
          </p:cNvPr>
          <p:cNvSpPr txBox="1"/>
          <p:nvPr/>
        </p:nvSpPr>
        <p:spPr>
          <a:xfrm>
            <a:off x="4132665" y="360769"/>
            <a:ext cx="3239564" cy="522808"/>
          </a:xfrm>
          <a:prstGeom prst="rect">
            <a:avLst/>
          </a:prstGeom>
        </p:spPr>
        <p:txBody>
          <a:bodyPr vert="horz" lIns="91440" tIns="45720" rIns="91440" bIns="45720" rtlCol="0">
            <a:normAutofit/>
          </a:bodyPr>
          <a:lstStyle/>
          <a:p>
            <a:pPr>
              <a:lnSpc>
                <a:spcPct val="90000"/>
              </a:lnSpc>
              <a:spcAft>
                <a:spcPts val="600"/>
              </a:spcAft>
            </a:pPr>
            <a:r>
              <a:rPr lang="en-US" sz="2800" dirty="0">
                <a:solidFill>
                  <a:schemeClr val="tx1">
                    <a:alpha val="80000"/>
                  </a:schemeClr>
                </a:solidFill>
              </a:rPr>
              <a:t>More Sample Emails</a:t>
            </a:r>
          </a:p>
        </p:txBody>
      </p:sp>
      <p:pic>
        <p:nvPicPr>
          <p:cNvPr id="6" name="Picture 5">
            <a:extLst>
              <a:ext uri="{FF2B5EF4-FFF2-40B4-BE49-F238E27FC236}">
                <a16:creationId xmlns:a16="http://schemas.microsoft.com/office/drawing/2014/main" id="{FB5B1A6E-3A23-C5D4-1589-5B84C7ABE8EA}"/>
              </a:ext>
            </a:extLst>
          </p:cNvPr>
          <p:cNvPicPr>
            <a:picLocks noChangeAspect="1"/>
          </p:cNvPicPr>
          <p:nvPr/>
        </p:nvPicPr>
        <p:blipFill>
          <a:blip r:embed="rId2"/>
          <a:stretch>
            <a:fillRect/>
          </a:stretch>
        </p:blipFill>
        <p:spPr>
          <a:xfrm>
            <a:off x="239480" y="1588616"/>
            <a:ext cx="3712760" cy="3846981"/>
          </a:xfrm>
          <a:prstGeom prst="rect">
            <a:avLst/>
          </a:prstGeom>
        </p:spPr>
      </p:pic>
      <p:pic>
        <p:nvPicPr>
          <p:cNvPr id="7" name="Picture 6">
            <a:extLst>
              <a:ext uri="{FF2B5EF4-FFF2-40B4-BE49-F238E27FC236}">
                <a16:creationId xmlns:a16="http://schemas.microsoft.com/office/drawing/2014/main" id="{9106F457-09CC-C3EA-C78B-B3FF0E1303EA}"/>
              </a:ext>
            </a:extLst>
          </p:cNvPr>
          <p:cNvPicPr>
            <a:picLocks noChangeAspect="1"/>
          </p:cNvPicPr>
          <p:nvPr/>
        </p:nvPicPr>
        <p:blipFill>
          <a:blip r:embed="rId3"/>
          <a:stretch>
            <a:fillRect/>
          </a:stretch>
        </p:blipFill>
        <p:spPr>
          <a:xfrm>
            <a:off x="4132665" y="1588617"/>
            <a:ext cx="3712760" cy="3846982"/>
          </a:xfrm>
          <a:prstGeom prst="rect">
            <a:avLst/>
          </a:prstGeom>
        </p:spPr>
      </p:pic>
      <p:pic>
        <p:nvPicPr>
          <p:cNvPr id="8" name="Picture 7">
            <a:extLst>
              <a:ext uri="{FF2B5EF4-FFF2-40B4-BE49-F238E27FC236}">
                <a16:creationId xmlns:a16="http://schemas.microsoft.com/office/drawing/2014/main" id="{5DD306D9-4383-A000-1EF3-0F094B8E0801}"/>
              </a:ext>
            </a:extLst>
          </p:cNvPr>
          <p:cNvPicPr>
            <a:picLocks noChangeAspect="1"/>
          </p:cNvPicPr>
          <p:nvPr/>
        </p:nvPicPr>
        <p:blipFill>
          <a:blip r:embed="rId4"/>
          <a:stretch>
            <a:fillRect/>
          </a:stretch>
        </p:blipFill>
        <p:spPr>
          <a:xfrm>
            <a:off x="8112790" y="1588617"/>
            <a:ext cx="3712760" cy="3846983"/>
          </a:xfrm>
          <a:prstGeom prst="rect">
            <a:avLst/>
          </a:prstGeom>
        </p:spPr>
      </p:pic>
    </p:spTree>
    <p:extLst>
      <p:ext uri="{BB962C8B-B14F-4D97-AF65-F5344CB8AC3E}">
        <p14:creationId xmlns:p14="http://schemas.microsoft.com/office/powerpoint/2010/main" val="184998202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6CF58B5-966A-EF44-5802-D4AE4FA42F38}"/>
              </a:ext>
            </a:extLst>
          </p:cNvPr>
          <p:cNvSpPr txBox="1">
            <a:spLocks/>
          </p:cNvSpPr>
          <p:nvPr/>
        </p:nvSpPr>
        <p:spPr>
          <a:xfrm>
            <a:off x="4813471" y="400695"/>
            <a:ext cx="1720893" cy="620394"/>
          </a:xfrm>
          <a:prstGeom prst="rect">
            <a:avLst/>
          </a:prstGeom>
        </p:spPr>
        <p:txBody>
          <a:bodyPr anchor="b">
            <a:no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2800" dirty="0"/>
              <a:t>Agenda</a:t>
            </a:r>
          </a:p>
        </p:txBody>
      </p:sp>
      <p:sp>
        <p:nvSpPr>
          <p:cNvPr id="2" name="TextBox 1">
            <a:extLst>
              <a:ext uri="{FF2B5EF4-FFF2-40B4-BE49-F238E27FC236}">
                <a16:creationId xmlns:a16="http://schemas.microsoft.com/office/drawing/2014/main" id="{09A7F559-6E95-492F-0EEE-65DD76E3E0C2}"/>
              </a:ext>
            </a:extLst>
          </p:cNvPr>
          <p:cNvSpPr txBox="1"/>
          <p:nvPr/>
        </p:nvSpPr>
        <p:spPr>
          <a:xfrm>
            <a:off x="3745187" y="2082523"/>
            <a:ext cx="4970988" cy="646331"/>
          </a:xfrm>
          <a:prstGeom prst="rect">
            <a:avLst/>
          </a:prstGeom>
          <a:noFill/>
        </p:spPr>
        <p:txBody>
          <a:bodyPr wrap="square" rtlCol="0">
            <a:spAutoFit/>
          </a:bodyPr>
          <a:lstStyle/>
          <a:p>
            <a:r>
              <a:rPr lang="en-US" sz="3600" b="1" dirty="0"/>
              <a:t>SQL Server Module</a:t>
            </a:r>
          </a:p>
        </p:txBody>
      </p:sp>
      <p:sp>
        <p:nvSpPr>
          <p:cNvPr id="3" name="TextBox 2">
            <a:extLst>
              <a:ext uri="{FF2B5EF4-FFF2-40B4-BE49-F238E27FC236}">
                <a16:creationId xmlns:a16="http://schemas.microsoft.com/office/drawing/2014/main" id="{A20696CB-0159-DA1A-5E07-E7050CCE67FF}"/>
              </a:ext>
            </a:extLst>
          </p:cNvPr>
          <p:cNvSpPr txBox="1"/>
          <p:nvPr/>
        </p:nvSpPr>
        <p:spPr>
          <a:xfrm>
            <a:off x="3299626" y="2888865"/>
            <a:ext cx="6051478" cy="646331"/>
          </a:xfrm>
          <a:prstGeom prst="rect">
            <a:avLst/>
          </a:prstGeom>
          <a:noFill/>
        </p:spPr>
        <p:txBody>
          <a:bodyPr wrap="square" rtlCol="0">
            <a:spAutoFit/>
          </a:bodyPr>
          <a:lstStyle/>
          <a:p>
            <a:r>
              <a:rPr lang="en-US" sz="3600" b="1" dirty="0" err="1"/>
              <a:t>ITOpsVerification</a:t>
            </a:r>
            <a:r>
              <a:rPr lang="en-US" sz="3600" b="1" dirty="0"/>
              <a:t> Module</a:t>
            </a:r>
          </a:p>
        </p:txBody>
      </p:sp>
      <p:sp>
        <p:nvSpPr>
          <p:cNvPr id="7" name="TextBox 6">
            <a:extLst>
              <a:ext uri="{FF2B5EF4-FFF2-40B4-BE49-F238E27FC236}">
                <a16:creationId xmlns:a16="http://schemas.microsoft.com/office/drawing/2014/main" id="{365C60C0-8A9A-D554-6FE3-EB994C06AED0}"/>
              </a:ext>
            </a:extLst>
          </p:cNvPr>
          <p:cNvSpPr txBox="1"/>
          <p:nvPr/>
        </p:nvSpPr>
        <p:spPr>
          <a:xfrm>
            <a:off x="2687582" y="1276181"/>
            <a:ext cx="7275567" cy="646331"/>
          </a:xfrm>
          <a:prstGeom prst="rect">
            <a:avLst/>
          </a:prstGeom>
          <a:noFill/>
        </p:spPr>
        <p:txBody>
          <a:bodyPr wrap="square" rtlCol="0">
            <a:spAutoFit/>
          </a:bodyPr>
          <a:lstStyle/>
          <a:p>
            <a:r>
              <a:rPr lang="en-US" sz="3600" b="1" dirty="0" err="1"/>
              <a:t>LynxGate</a:t>
            </a:r>
            <a:r>
              <a:rPr lang="en-US" sz="3600" b="1" dirty="0"/>
              <a:t> Automation Process</a:t>
            </a:r>
          </a:p>
        </p:txBody>
      </p:sp>
      <p:sp>
        <p:nvSpPr>
          <p:cNvPr id="5" name="TextBox 4">
            <a:extLst>
              <a:ext uri="{FF2B5EF4-FFF2-40B4-BE49-F238E27FC236}">
                <a16:creationId xmlns:a16="http://schemas.microsoft.com/office/drawing/2014/main" id="{D28BF2AA-3CDC-231B-579E-B80E563C47EF}"/>
              </a:ext>
            </a:extLst>
          </p:cNvPr>
          <p:cNvSpPr txBox="1"/>
          <p:nvPr/>
        </p:nvSpPr>
        <p:spPr>
          <a:xfrm>
            <a:off x="4957458" y="3694313"/>
            <a:ext cx="1432917" cy="646331"/>
          </a:xfrm>
          <a:prstGeom prst="rect">
            <a:avLst/>
          </a:prstGeom>
          <a:noFill/>
        </p:spPr>
        <p:txBody>
          <a:bodyPr wrap="square" rtlCol="0">
            <a:spAutoFit/>
          </a:bodyPr>
          <a:lstStyle/>
          <a:p>
            <a:r>
              <a:rPr lang="en-US" sz="3600" b="1" dirty="0"/>
              <a:t>Demo</a:t>
            </a:r>
          </a:p>
        </p:txBody>
      </p:sp>
    </p:spTree>
    <p:extLst>
      <p:ext uri="{BB962C8B-B14F-4D97-AF65-F5344CB8AC3E}">
        <p14:creationId xmlns:p14="http://schemas.microsoft.com/office/powerpoint/2010/main" val="126604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DE8150-EE8C-FC1C-3165-C81644CD184D}"/>
              </a:ext>
            </a:extLst>
          </p:cNvPr>
          <p:cNvSpPr txBox="1"/>
          <p:nvPr/>
        </p:nvSpPr>
        <p:spPr>
          <a:xfrm>
            <a:off x="4320540" y="195209"/>
            <a:ext cx="3107676" cy="571349"/>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800" kern="1200" dirty="0">
                <a:latin typeface="+mj-lt"/>
                <a:ea typeface="+mj-ea"/>
                <a:cs typeface="+mj-cs"/>
              </a:rPr>
              <a:t>Device Status Types</a:t>
            </a:r>
          </a:p>
        </p:txBody>
      </p:sp>
      <p:pic>
        <p:nvPicPr>
          <p:cNvPr id="5" name="Picture 4">
            <a:extLst>
              <a:ext uri="{FF2B5EF4-FFF2-40B4-BE49-F238E27FC236}">
                <a16:creationId xmlns:a16="http://schemas.microsoft.com/office/drawing/2014/main" id="{0E549FA2-B81C-ABFA-8B09-2800A726C1CC}"/>
              </a:ext>
            </a:extLst>
          </p:cNvPr>
          <p:cNvPicPr>
            <a:picLocks noChangeAspect="1"/>
          </p:cNvPicPr>
          <p:nvPr/>
        </p:nvPicPr>
        <p:blipFill>
          <a:blip r:embed="rId2"/>
          <a:stretch>
            <a:fillRect/>
          </a:stretch>
        </p:blipFill>
        <p:spPr>
          <a:xfrm>
            <a:off x="203499" y="1117656"/>
            <a:ext cx="11673191" cy="4367373"/>
          </a:xfrm>
          <a:prstGeom prst="rect">
            <a:avLst/>
          </a:prstGeom>
        </p:spPr>
      </p:pic>
    </p:spTree>
    <p:extLst>
      <p:ext uri="{BB962C8B-B14F-4D97-AF65-F5344CB8AC3E}">
        <p14:creationId xmlns:p14="http://schemas.microsoft.com/office/powerpoint/2010/main" val="363706651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E49977D-45AF-A9B4-C17F-6BFAE9BB0A26}"/>
              </a:ext>
            </a:extLst>
          </p:cNvPr>
          <p:cNvSpPr txBox="1"/>
          <p:nvPr/>
        </p:nvSpPr>
        <p:spPr>
          <a:xfrm>
            <a:off x="5148337" y="256853"/>
            <a:ext cx="1895325" cy="571349"/>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800" dirty="0">
                <a:latin typeface="+mj-lt"/>
                <a:ea typeface="+mj-ea"/>
                <a:cs typeface="+mj-cs"/>
              </a:rPr>
              <a:t>Notification</a:t>
            </a:r>
            <a:endParaRPr lang="en-US" sz="2800" kern="1200" dirty="0">
              <a:latin typeface="+mj-lt"/>
              <a:ea typeface="+mj-ea"/>
              <a:cs typeface="+mj-cs"/>
            </a:endParaRPr>
          </a:p>
        </p:txBody>
      </p:sp>
      <p:sp>
        <p:nvSpPr>
          <p:cNvPr id="5" name="Rectangle 4">
            <a:extLst>
              <a:ext uri="{FF2B5EF4-FFF2-40B4-BE49-F238E27FC236}">
                <a16:creationId xmlns:a16="http://schemas.microsoft.com/office/drawing/2014/main" id="{66D97859-2922-3015-12DF-BB540E80AB2A}"/>
              </a:ext>
            </a:extLst>
          </p:cNvPr>
          <p:cNvSpPr/>
          <p:nvPr/>
        </p:nvSpPr>
        <p:spPr>
          <a:xfrm>
            <a:off x="5007175" y="1310651"/>
            <a:ext cx="2177648" cy="646331"/>
          </a:xfrm>
          <a:prstGeom prst="rect">
            <a:avLst/>
          </a:prstGeom>
          <a:noFill/>
        </p:spPr>
        <p:txBody>
          <a:bodyPr wrap="none" lIns="91440" tIns="45720" rIns="91440" bIns="45720">
            <a:spAutoFit/>
          </a:bodyPr>
          <a:lstStyle/>
          <a:p>
            <a:pPr algn="ctr"/>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PagerDuty</a:t>
            </a:r>
            <a:endPar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1782370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76DB36-7821-AC2A-91E1-6223397BD2C3}"/>
              </a:ext>
            </a:extLst>
          </p:cNvPr>
          <p:cNvSpPr txBox="1"/>
          <p:nvPr/>
        </p:nvSpPr>
        <p:spPr>
          <a:xfrm>
            <a:off x="1666019" y="2013085"/>
            <a:ext cx="8859961" cy="1102737"/>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600" b="1" kern="1200" dirty="0">
                <a:latin typeface="+mj-lt"/>
                <a:ea typeface="+mj-ea"/>
                <a:cs typeface="+mj-cs"/>
              </a:rPr>
              <a:t>PSHSummit2023Demo</a:t>
            </a:r>
          </a:p>
        </p:txBody>
      </p:sp>
    </p:spTree>
    <p:extLst>
      <p:ext uri="{BB962C8B-B14F-4D97-AF65-F5344CB8AC3E}">
        <p14:creationId xmlns:p14="http://schemas.microsoft.com/office/powerpoint/2010/main" val="27387910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1527CF-A3A3-5259-4268-8197689D0269}"/>
              </a:ext>
            </a:extLst>
          </p:cNvPr>
          <p:cNvSpPr txBox="1"/>
          <p:nvPr/>
        </p:nvSpPr>
        <p:spPr>
          <a:xfrm>
            <a:off x="4401667" y="638641"/>
            <a:ext cx="3029148" cy="950535"/>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6600" b="1" dirty="0">
                <a:latin typeface="+mj-lt"/>
                <a:ea typeface="+mj-ea"/>
                <a:cs typeface="+mj-cs"/>
              </a:rPr>
              <a:t>Thanks!</a:t>
            </a:r>
            <a:endParaRPr lang="en-US" sz="6600" b="1" kern="1200" dirty="0">
              <a:latin typeface="+mj-lt"/>
              <a:ea typeface="+mj-ea"/>
              <a:cs typeface="+mj-cs"/>
            </a:endParaRPr>
          </a:p>
        </p:txBody>
      </p:sp>
      <p:pic>
        <p:nvPicPr>
          <p:cNvPr id="4" name="Picture 3">
            <a:extLst>
              <a:ext uri="{FF2B5EF4-FFF2-40B4-BE49-F238E27FC236}">
                <a16:creationId xmlns:a16="http://schemas.microsoft.com/office/drawing/2014/main" id="{89B43CF0-3496-F94A-FF11-237AE6599FC0}"/>
              </a:ext>
            </a:extLst>
          </p:cNvPr>
          <p:cNvPicPr>
            <a:picLocks noChangeAspect="1"/>
          </p:cNvPicPr>
          <p:nvPr/>
        </p:nvPicPr>
        <p:blipFill>
          <a:blip r:embed="rId2"/>
          <a:stretch>
            <a:fillRect/>
          </a:stretch>
        </p:blipFill>
        <p:spPr>
          <a:xfrm>
            <a:off x="4714240" y="1942668"/>
            <a:ext cx="2032000" cy="2032000"/>
          </a:xfrm>
          <a:prstGeom prst="rect">
            <a:avLst/>
          </a:prstGeom>
        </p:spPr>
      </p:pic>
      <p:sp>
        <p:nvSpPr>
          <p:cNvPr id="5" name="TextBox 4">
            <a:extLst>
              <a:ext uri="{FF2B5EF4-FFF2-40B4-BE49-F238E27FC236}">
                <a16:creationId xmlns:a16="http://schemas.microsoft.com/office/drawing/2014/main" id="{0855A73D-8E6E-B1AD-B88E-01CE78DACBCA}"/>
              </a:ext>
            </a:extLst>
          </p:cNvPr>
          <p:cNvSpPr txBox="1"/>
          <p:nvPr/>
        </p:nvSpPr>
        <p:spPr>
          <a:xfrm>
            <a:off x="3576320" y="4328160"/>
            <a:ext cx="5039360" cy="584775"/>
          </a:xfrm>
          <a:prstGeom prst="rect">
            <a:avLst/>
          </a:prstGeom>
          <a:noFill/>
        </p:spPr>
        <p:txBody>
          <a:bodyPr wrap="square" rtlCol="0">
            <a:spAutoFit/>
          </a:bodyPr>
          <a:lstStyle/>
          <a:p>
            <a:r>
              <a:rPr lang="en-US" sz="3200" b="1" dirty="0"/>
              <a:t>brucestump@gmail.com</a:t>
            </a:r>
          </a:p>
        </p:txBody>
      </p:sp>
    </p:spTree>
    <p:extLst>
      <p:ext uri="{BB962C8B-B14F-4D97-AF65-F5344CB8AC3E}">
        <p14:creationId xmlns:p14="http://schemas.microsoft.com/office/powerpoint/2010/main" val="34423863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937BF6-1663-F44F-D4B2-4361756D1C3A}"/>
              </a:ext>
            </a:extLst>
          </p:cNvPr>
          <p:cNvPicPr>
            <a:picLocks noChangeAspect="1"/>
          </p:cNvPicPr>
          <p:nvPr/>
        </p:nvPicPr>
        <p:blipFill rotWithShape="1">
          <a:blip r:embed="rId3"/>
          <a:srcRect t="18900" r="1" b="4946"/>
          <a:stretch/>
        </p:blipFill>
        <p:spPr>
          <a:xfrm>
            <a:off x="5517222" y="11"/>
            <a:ext cx="6671603" cy="598982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6" name="TextBox 5">
            <a:extLst>
              <a:ext uri="{FF2B5EF4-FFF2-40B4-BE49-F238E27FC236}">
                <a16:creationId xmlns:a16="http://schemas.microsoft.com/office/drawing/2014/main" id="{3BF7F47D-62FB-124B-66EC-0D240D10EE64}"/>
              </a:ext>
            </a:extLst>
          </p:cNvPr>
          <p:cNvSpPr txBox="1"/>
          <p:nvPr/>
        </p:nvSpPr>
        <p:spPr>
          <a:xfrm>
            <a:off x="128776" y="30781"/>
            <a:ext cx="4055214" cy="597674"/>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2800" b="1" dirty="0">
                <a:latin typeface="+mj-lt"/>
                <a:ea typeface="+mj-ea"/>
                <a:cs typeface="+mj-cs"/>
              </a:rPr>
              <a:t>Who is Bruce Stump</a:t>
            </a:r>
          </a:p>
        </p:txBody>
      </p:sp>
      <p:cxnSp>
        <p:nvCxnSpPr>
          <p:cNvPr id="7" name="Straight Connector 6">
            <a:extLst>
              <a:ext uri="{FF2B5EF4-FFF2-40B4-BE49-F238E27FC236}">
                <a16:creationId xmlns:a16="http://schemas.microsoft.com/office/drawing/2014/main" id="{3BC0FF4E-AE91-2E37-92D9-0D70CB87CD13}"/>
              </a:ext>
            </a:extLst>
          </p:cNvPr>
          <p:cNvCxnSpPr>
            <a:cxnSpLocks/>
          </p:cNvCxnSpPr>
          <p:nvPr/>
        </p:nvCxnSpPr>
        <p:spPr>
          <a:xfrm>
            <a:off x="150811" y="598531"/>
            <a:ext cx="37533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C66DB38-600C-69BE-CF90-DB7B61AA1CB6}"/>
              </a:ext>
            </a:extLst>
          </p:cNvPr>
          <p:cNvSpPr/>
          <p:nvPr/>
        </p:nvSpPr>
        <p:spPr>
          <a:xfrm>
            <a:off x="128776" y="718549"/>
            <a:ext cx="4579480" cy="584775"/>
          </a:xfrm>
          <a:prstGeom prst="rect">
            <a:avLst/>
          </a:prstGeom>
          <a:noFill/>
        </p:spPr>
        <p:txBody>
          <a:bodyPr wrap="square" lIns="91440" tIns="45720" rIns="91440" bIns="45720">
            <a:spAutoFit/>
          </a:bodyPr>
          <a:lstStyle/>
          <a:p>
            <a:pPr algn="ctr"/>
            <a:r>
              <a:rPr lang="en-US" sz="32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Systems Administrator</a:t>
            </a:r>
          </a:p>
        </p:txBody>
      </p:sp>
      <p:pic>
        <p:nvPicPr>
          <p:cNvPr id="10" name="Picture 9">
            <a:extLst>
              <a:ext uri="{FF2B5EF4-FFF2-40B4-BE49-F238E27FC236}">
                <a16:creationId xmlns:a16="http://schemas.microsoft.com/office/drawing/2014/main" id="{92D05ACF-1E63-F06C-F20E-9FE9CADF1541}"/>
              </a:ext>
            </a:extLst>
          </p:cNvPr>
          <p:cNvPicPr>
            <a:picLocks noChangeAspect="1"/>
          </p:cNvPicPr>
          <p:nvPr/>
        </p:nvPicPr>
        <p:blipFill>
          <a:blip r:embed="rId4"/>
          <a:stretch>
            <a:fillRect/>
          </a:stretch>
        </p:blipFill>
        <p:spPr>
          <a:xfrm>
            <a:off x="604207" y="4309948"/>
            <a:ext cx="1371600" cy="1371600"/>
          </a:xfrm>
          <a:prstGeom prst="rect">
            <a:avLst/>
          </a:prstGeom>
        </p:spPr>
      </p:pic>
      <p:pic>
        <p:nvPicPr>
          <p:cNvPr id="14" name="Picture 13">
            <a:extLst>
              <a:ext uri="{FF2B5EF4-FFF2-40B4-BE49-F238E27FC236}">
                <a16:creationId xmlns:a16="http://schemas.microsoft.com/office/drawing/2014/main" id="{B4B51D31-25C0-2A1D-2EFC-85BCCC7E0C44}"/>
              </a:ext>
            </a:extLst>
          </p:cNvPr>
          <p:cNvPicPr>
            <a:picLocks noChangeAspect="1"/>
          </p:cNvPicPr>
          <p:nvPr/>
        </p:nvPicPr>
        <p:blipFill>
          <a:blip r:embed="rId5"/>
          <a:stretch>
            <a:fillRect/>
          </a:stretch>
        </p:blipFill>
        <p:spPr>
          <a:xfrm>
            <a:off x="3253574" y="2109061"/>
            <a:ext cx="1371600" cy="1373794"/>
          </a:xfrm>
          <a:prstGeom prst="rect">
            <a:avLst/>
          </a:prstGeom>
        </p:spPr>
      </p:pic>
      <p:pic>
        <p:nvPicPr>
          <p:cNvPr id="18" name="Picture 17">
            <a:extLst>
              <a:ext uri="{FF2B5EF4-FFF2-40B4-BE49-F238E27FC236}">
                <a16:creationId xmlns:a16="http://schemas.microsoft.com/office/drawing/2014/main" id="{02B15423-9465-860D-FF65-C78102CA0C71}"/>
              </a:ext>
            </a:extLst>
          </p:cNvPr>
          <p:cNvPicPr>
            <a:picLocks noChangeAspect="1"/>
          </p:cNvPicPr>
          <p:nvPr/>
        </p:nvPicPr>
        <p:blipFill>
          <a:blip r:embed="rId6"/>
          <a:stretch>
            <a:fillRect/>
          </a:stretch>
        </p:blipFill>
        <p:spPr>
          <a:xfrm>
            <a:off x="3216201" y="4309948"/>
            <a:ext cx="1371600" cy="1371600"/>
          </a:xfrm>
          <a:prstGeom prst="rect">
            <a:avLst/>
          </a:prstGeom>
        </p:spPr>
      </p:pic>
      <p:pic>
        <p:nvPicPr>
          <p:cNvPr id="20" name="Picture 19">
            <a:extLst>
              <a:ext uri="{FF2B5EF4-FFF2-40B4-BE49-F238E27FC236}">
                <a16:creationId xmlns:a16="http://schemas.microsoft.com/office/drawing/2014/main" id="{B750A233-3BFB-4C53-3DF8-65132A3E2DDE}"/>
              </a:ext>
            </a:extLst>
          </p:cNvPr>
          <p:cNvPicPr>
            <a:picLocks noChangeAspect="1"/>
          </p:cNvPicPr>
          <p:nvPr/>
        </p:nvPicPr>
        <p:blipFill>
          <a:blip r:embed="rId7"/>
          <a:stretch>
            <a:fillRect/>
          </a:stretch>
        </p:blipFill>
        <p:spPr>
          <a:xfrm>
            <a:off x="604208" y="2108367"/>
            <a:ext cx="1371600" cy="1373795"/>
          </a:xfrm>
          <a:prstGeom prst="rect">
            <a:avLst/>
          </a:prstGeom>
        </p:spPr>
      </p:pic>
      <p:sp>
        <p:nvSpPr>
          <p:cNvPr id="22" name="Rectangle 21">
            <a:extLst>
              <a:ext uri="{FF2B5EF4-FFF2-40B4-BE49-F238E27FC236}">
                <a16:creationId xmlns:a16="http://schemas.microsoft.com/office/drawing/2014/main" id="{E1902222-3CE5-4693-37F3-0AE3464383A2}"/>
              </a:ext>
            </a:extLst>
          </p:cNvPr>
          <p:cNvSpPr/>
          <p:nvPr/>
        </p:nvSpPr>
        <p:spPr>
          <a:xfrm>
            <a:off x="22387" y="1547992"/>
            <a:ext cx="2582758" cy="400110"/>
          </a:xfrm>
          <a:prstGeom prst="rect">
            <a:avLst/>
          </a:prstGeom>
          <a:noFill/>
        </p:spPr>
        <p:txBody>
          <a:bodyPr wrap="none" lIns="91440" tIns="45720" rIns="91440" bIns="45720">
            <a:spAutoFit/>
          </a:bodyPr>
          <a:lstStyle/>
          <a:p>
            <a:pPr algn="ctr"/>
            <a:r>
              <a:rPr lang="en-US" sz="2000" dirty="0">
                <a:ln w="0"/>
                <a:effectLst>
                  <a:outerShdw blurRad="38100" dist="19050" dir="2700000" algn="tl" rotWithShape="0">
                    <a:schemeClr val="dk1">
                      <a:alpha val="40000"/>
                    </a:schemeClr>
                  </a:outerShdw>
                </a:effectLst>
              </a:rPr>
              <a:t>Teacher’s Credit Union</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23" name="Rectangle 22">
            <a:extLst>
              <a:ext uri="{FF2B5EF4-FFF2-40B4-BE49-F238E27FC236}">
                <a16:creationId xmlns:a16="http://schemas.microsoft.com/office/drawing/2014/main" id="{D5D8424D-776D-D97E-1A99-CEF51380DE2E}"/>
              </a:ext>
            </a:extLst>
          </p:cNvPr>
          <p:cNvSpPr/>
          <p:nvPr/>
        </p:nvSpPr>
        <p:spPr>
          <a:xfrm>
            <a:off x="3422543" y="1547992"/>
            <a:ext cx="958917" cy="400110"/>
          </a:xfrm>
          <a:prstGeom prst="rect">
            <a:avLst/>
          </a:prstGeom>
          <a:noFill/>
        </p:spPr>
        <p:txBody>
          <a:bodyPr wrap="none" lIns="91440" tIns="45720" rIns="91440" bIns="45720">
            <a:spAutoFit/>
          </a:bodyPr>
          <a:lstStyle/>
          <a:p>
            <a:pPr algn="ctr"/>
            <a:r>
              <a:rPr lang="en-US" sz="2000" dirty="0">
                <a:ln w="0"/>
                <a:effectLst>
                  <a:outerShdw blurRad="38100" dist="19050" dir="2700000" algn="tl" rotWithShape="0">
                    <a:schemeClr val="dk1">
                      <a:alpha val="40000"/>
                    </a:schemeClr>
                  </a:outerShdw>
                </a:effectLst>
              </a:rPr>
              <a:t>GitHub</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24" name="Rectangle 23">
            <a:extLst>
              <a:ext uri="{FF2B5EF4-FFF2-40B4-BE49-F238E27FC236}">
                <a16:creationId xmlns:a16="http://schemas.microsoft.com/office/drawing/2014/main" id="{6698542F-4C41-E08A-FBB8-FBA1059C6B47}"/>
              </a:ext>
            </a:extLst>
          </p:cNvPr>
          <p:cNvSpPr/>
          <p:nvPr/>
        </p:nvSpPr>
        <p:spPr>
          <a:xfrm>
            <a:off x="761464" y="3765409"/>
            <a:ext cx="1057085"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LinkedIn</a:t>
            </a:r>
          </a:p>
        </p:txBody>
      </p:sp>
      <p:sp>
        <p:nvSpPr>
          <p:cNvPr id="25" name="Rectangle 24">
            <a:extLst>
              <a:ext uri="{FF2B5EF4-FFF2-40B4-BE49-F238E27FC236}">
                <a16:creationId xmlns:a16="http://schemas.microsoft.com/office/drawing/2014/main" id="{240BDD40-03F1-0C8A-C147-9C5E48AEF267}"/>
              </a:ext>
            </a:extLst>
          </p:cNvPr>
          <p:cNvSpPr/>
          <p:nvPr/>
        </p:nvSpPr>
        <p:spPr>
          <a:xfrm>
            <a:off x="3422543" y="3765409"/>
            <a:ext cx="936475" cy="400110"/>
          </a:xfrm>
          <a:prstGeom prst="rect">
            <a:avLst/>
          </a:prstGeom>
          <a:noFill/>
        </p:spPr>
        <p:txBody>
          <a:bodyPr wrap="none" lIns="91440" tIns="45720" rIns="91440" bIns="45720">
            <a:spAutoFit/>
          </a:bodyPr>
          <a:lstStyle/>
          <a:p>
            <a:pPr algn="ctr"/>
            <a:r>
              <a:rPr lang="en-US" sz="2000" dirty="0">
                <a:ln w="0"/>
                <a:effectLst>
                  <a:outerShdw blurRad="38100" dist="19050" dir="2700000" algn="tl" rotWithShape="0">
                    <a:schemeClr val="dk1">
                      <a:alpha val="40000"/>
                    </a:schemeClr>
                  </a:outerShdw>
                </a:effectLst>
              </a:rPr>
              <a:t>Twitter</a:t>
            </a: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87961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00"/>
                                        <p:tgtEl>
                                          <p:spTgt spid="20"/>
                                        </p:tgtEl>
                                      </p:cBhvr>
                                    </p:animEffect>
                                    <p:anim calcmode="lin" valueType="num">
                                      <p:cBhvr>
                                        <p:cTn id="15" dur="1000" fill="hold"/>
                                        <p:tgtEl>
                                          <p:spTgt spid="20"/>
                                        </p:tgtEl>
                                        <p:attrNameLst>
                                          <p:attrName>ppt_x</p:attrName>
                                        </p:attrNameLst>
                                      </p:cBhvr>
                                      <p:tavLst>
                                        <p:tav tm="0">
                                          <p:val>
                                            <p:strVal val="#ppt_x"/>
                                          </p:val>
                                        </p:tav>
                                        <p:tav tm="100000">
                                          <p:val>
                                            <p:strVal val="#ppt_x"/>
                                          </p:val>
                                        </p:tav>
                                      </p:tavLst>
                                    </p:anim>
                                    <p:anim calcmode="lin" valueType="num">
                                      <p:cBhvr>
                                        <p:cTn id="16" dur="1000" fill="hold"/>
                                        <p:tgtEl>
                                          <p:spTgt spid="20"/>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1000"/>
                                        <p:tgtEl>
                                          <p:spTgt spid="14"/>
                                        </p:tgtEl>
                                      </p:cBhvr>
                                    </p:animEffect>
                                    <p:anim calcmode="lin" valueType="num">
                                      <p:cBhvr>
                                        <p:cTn id="27" dur="1000" fill="hold"/>
                                        <p:tgtEl>
                                          <p:spTgt spid="14"/>
                                        </p:tgtEl>
                                        <p:attrNameLst>
                                          <p:attrName>ppt_x</p:attrName>
                                        </p:attrNameLst>
                                      </p:cBhvr>
                                      <p:tavLst>
                                        <p:tav tm="0">
                                          <p:val>
                                            <p:strVal val="#ppt_x"/>
                                          </p:val>
                                        </p:tav>
                                        <p:tav tm="100000">
                                          <p:val>
                                            <p:strVal val="#ppt_x"/>
                                          </p:val>
                                        </p:tav>
                                      </p:tavLst>
                                    </p:anim>
                                    <p:anim calcmode="lin" valueType="num">
                                      <p:cBhvr>
                                        <p:cTn id="28" dur="1000" fill="hold"/>
                                        <p:tgtEl>
                                          <p:spTgt spid="14"/>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1000"/>
                                        <p:tgtEl>
                                          <p:spTgt spid="23"/>
                                        </p:tgtEl>
                                      </p:cBhvr>
                                    </p:animEffect>
                                    <p:anim calcmode="lin" valueType="num">
                                      <p:cBhvr>
                                        <p:cTn id="32" dur="1000" fill="hold"/>
                                        <p:tgtEl>
                                          <p:spTgt spid="23"/>
                                        </p:tgtEl>
                                        <p:attrNameLst>
                                          <p:attrName>ppt_x</p:attrName>
                                        </p:attrNameLst>
                                      </p:cBhvr>
                                      <p:tavLst>
                                        <p:tav tm="0">
                                          <p:val>
                                            <p:strVal val="#ppt_x"/>
                                          </p:val>
                                        </p:tav>
                                        <p:tav tm="100000">
                                          <p:val>
                                            <p:strVal val="#ppt_x"/>
                                          </p:val>
                                        </p:tav>
                                      </p:tavLst>
                                    </p:anim>
                                    <p:anim calcmode="lin" valueType="num">
                                      <p:cBhvr>
                                        <p:cTn id="3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ppt_x</p:attrName>
                                        </p:attrNameLst>
                                      </p:cBhvr>
                                      <p:tavLst>
                                        <p:tav tm="0">
                                          <p:val>
                                            <p:strVal val="#ppt_x"/>
                                          </p:val>
                                        </p:tav>
                                        <p:tav tm="100000">
                                          <p:val>
                                            <p:strVal val="#ppt_x"/>
                                          </p:val>
                                        </p:tav>
                                      </p:tavLst>
                                    </p:anim>
                                    <p:anim calcmode="lin" valueType="num">
                                      <p:cBhvr>
                                        <p:cTn id="40" dur="1000" fill="hold"/>
                                        <p:tgtEl>
                                          <p:spTgt spid="10"/>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1000"/>
                                        <p:tgtEl>
                                          <p:spTgt spid="24"/>
                                        </p:tgtEl>
                                      </p:cBhvr>
                                    </p:animEffect>
                                    <p:anim calcmode="lin" valueType="num">
                                      <p:cBhvr>
                                        <p:cTn id="44" dur="1000" fill="hold"/>
                                        <p:tgtEl>
                                          <p:spTgt spid="24"/>
                                        </p:tgtEl>
                                        <p:attrNameLst>
                                          <p:attrName>ppt_x</p:attrName>
                                        </p:attrNameLst>
                                      </p:cBhvr>
                                      <p:tavLst>
                                        <p:tav tm="0">
                                          <p:val>
                                            <p:strVal val="#ppt_x"/>
                                          </p:val>
                                        </p:tav>
                                        <p:tav tm="100000">
                                          <p:val>
                                            <p:strVal val="#ppt_x"/>
                                          </p:val>
                                        </p:tav>
                                      </p:tavLst>
                                    </p:anim>
                                    <p:anim calcmode="lin" valueType="num">
                                      <p:cBhvr>
                                        <p:cTn id="45"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1000"/>
                                        <p:tgtEl>
                                          <p:spTgt spid="18"/>
                                        </p:tgtEl>
                                      </p:cBhvr>
                                    </p:animEffect>
                                    <p:anim calcmode="lin" valueType="num">
                                      <p:cBhvr>
                                        <p:cTn id="51" dur="1000" fill="hold"/>
                                        <p:tgtEl>
                                          <p:spTgt spid="18"/>
                                        </p:tgtEl>
                                        <p:attrNameLst>
                                          <p:attrName>ppt_x</p:attrName>
                                        </p:attrNameLst>
                                      </p:cBhvr>
                                      <p:tavLst>
                                        <p:tav tm="0">
                                          <p:val>
                                            <p:strVal val="#ppt_x"/>
                                          </p:val>
                                        </p:tav>
                                        <p:tav tm="100000">
                                          <p:val>
                                            <p:strVal val="#ppt_x"/>
                                          </p:val>
                                        </p:tav>
                                      </p:tavLst>
                                    </p:anim>
                                    <p:anim calcmode="lin" valueType="num">
                                      <p:cBhvr>
                                        <p:cTn id="52" dur="1000" fill="hold"/>
                                        <p:tgtEl>
                                          <p:spTgt spid="18"/>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1000"/>
                                        <p:tgtEl>
                                          <p:spTgt spid="25"/>
                                        </p:tgtEl>
                                      </p:cBhvr>
                                    </p:animEffect>
                                    <p:anim calcmode="lin" valueType="num">
                                      <p:cBhvr>
                                        <p:cTn id="56" dur="1000" fill="hold"/>
                                        <p:tgtEl>
                                          <p:spTgt spid="25"/>
                                        </p:tgtEl>
                                        <p:attrNameLst>
                                          <p:attrName>ppt_x</p:attrName>
                                        </p:attrNameLst>
                                      </p:cBhvr>
                                      <p:tavLst>
                                        <p:tav tm="0">
                                          <p:val>
                                            <p:strVal val="#ppt_x"/>
                                          </p:val>
                                        </p:tav>
                                        <p:tav tm="100000">
                                          <p:val>
                                            <p:strVal val="#ppt_x"/>
                                          </p:val>
                                        </p:tav>
                                      </p:tavLst>
                                    </p:anim>
                                    <p:anim calcmode="lin" valueType="num">
                                      <p:cBhvr>
                                        <p:cTn id="57"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p:bldP spid="23" grpId="0"/>
      <p:bldP spid="24"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AFE2C2-B065-E8FE-4FE5-74BDA1715B9B}"/>
              </a:ext>
            </a:extLst>
          </p:cNvPr>
          <p:cNvSpPr txBox="1"/>
          <p:nvPr/>
        </p:nvSpPr>
        <p:spPr>
          <a:xfrm>
            <a:off x="114300" y="695506"/>
            <a:ext cx="11963400" cy="1905000"/>
          </a:xfrm>
          <a:prstGeom prst="rect">
            <a:avLst/>
          </a:prstGeom>
        </p:spPr>
        <p:txBody>
          <a:bodyPr vert="horz" lIns="91440" tIns="45720" rIns="91440" bIns="45720" rtlCol="0" anchor="b">
            <a:normAutofit fontScale="92500"/>
          </a:bodyPr>
          <a:lstStyle/>
          <a:p>
            <a:pPr>
              <a:lnSpc>
                <a:spcPct val="90000"/>
              </a:lnSpc>
              <a:spcBef>
                <a:spcPct val="0"/>
              </a:spcBef>
              <a:spcAft>
                <a:spcPts val="600"/>
              </a:spcAft>
            </a:pPr>
            <a:r>
              <a:rPr lang="en-US" sz="4800" b="1" kern="1200" dirty="0">
                <a:latin typeface="+mj-lt"/>
                <a:ea typeface="+mj-ea"/>
                <a:cs typeface="+mj-cs"/>
              </a:rPr>
              <a:t>     Source Files for Presentation (GitHub)</a:t>
            </a:r>
          </a:p>
          <a:p>
            <a:pPr>
              <a:lnSpc>
                <a:spcPct val="90000"/>
              </a:lnSpc>
              <a:spcBef>
                <a:spcPct val="0"/>
              </a:spcBef>
              <a:spcAft>
                <a:spcPts val="600"/>
              </a:spcAft>
            </a:pPr>
            <a:endParaRPr lang="en-US" sz="3400" b="1" kern="1200" dirty="0">
              <a:latin typeface="+mj-lt"/>
              <a:ea typeface="+mj-ea"/>
              <a:cs typeface="+mj-cs"/>
            </a:endParaRPr>
          </a:p>
          <a:p>
            <a:pPr>
              <a:lnSpc>
                <a:spcPct val="90000"/>
              </a:lnSpc>
              <a:spcBef>
                <a:spcPct val="0"/>
              </a:spcBef>
              <a:spcAft>
                <a:spcPts val="600"/>
              </a:spcAft>
            </a:pPr>
            <a:r>
              <a:rPr lang="en-US" sz="3200" kern="1200" dirty="0">
                <a:latin typeface="+mj-lt"/>
                <a:ea typeface="+mj-ea"/>
                <a:cs typeface="+mj-cs"/>
              </a:rPr>
              <a:t>https://github.com/bstump101/PowerShellWithSQLStatementDataGathering</a:t>
            </a:r>
          </a:p>
        </p:txBody>
      </p:sp>
    </p:spTree>
    <p:extLst>
      <p:ext uri="{BB962C8B-B14F-4D97-AF65-F5344CB8AC3E}">
        <p14:creationId xmlns:p14="http://schemas.microsoft.com/office/powerpoint/2010/main" val="13932419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E5DEC14-0A82-6FDC-CA00-C9851F29C210}"/>
              </a:ext>
            </a:extLst>
          </p:cNvPr>
          <p:cNvSpPr txBox="1"/>
          <p:nvPr/>
        </p:nvSpPr>
        <p:spPr>
          <a:xfrm>
            <a:off x="568627" y="1324510"/>
            <a:ext cx="5105400" cy="3525057"/>
          </a:xfrm>
          <a:prstGeom prst="rect">
            <a:avLst/>
          </a:prstGeom>
        </p:spPr>
        <p:txBody>
          <a:bodyPr vert="horz" lIns="91440" tIns="45720" rIns="91440" bIns="45720" rtlCol="0">
            <a:normAutofit fontScale="92500" lnSpcReduction="10000"/>
          </a:bodyPr>
          <a:lstStyle/>
          <a:p>
            <a:pPr>
              <a:lnSpc>
                <a:spcPct val="90000"/>
              </a:lnSpc>
              <a:spcAft>
                <a:spcPts val="600"/>
              </a:spcAft>
            </a:pPr>
            <a:r>
              <a:rPr lang="en-US" sz="3500" dirty="0">
                <a:solidFill>
                  <a:schemeClr val="tx1">
                    <a:alpha val="80000"/>
                  </a:schemeClr>
                </a:solidFill>
              </a:rPr>
              <a:t>Teachers Credit Union is a not-for-profit financial institution in Indiana and southwest Michigan that was founded in 1931 in South Bend, Indiana.</a:t>
            </a:r>
          </a:p>
          <a:p>
            <a:pPr indent="-228600">
              <a:lnSpc>
                <a:spcPct val="90000"/>
              </a:lnSpc>
              <a:spcAft>
                <a:spcPts val="600"/>
              </a:spcAft>
              <a:buFont typeface="Arial" panose="020B0604020202020204" pitchFamily="34" charset="0"/>
              <a:buChar char="•"/>
            </a:pPr>
            <a:endParaRPr lang="en-US" sz="3500" dirty="0">
              <a:solidFill>
                <a:schemeClr val="tx1">
                  <a:alpha val="80000"/>
                </a:schemeClr>
              </a:solidFill>
            </a:endParaRPr>
          </a:p>
          <a:p>
            <a:pPr>
              <a:lnSpc>
                <a:spcPct val="90000"/>
              </a:lnSpc>
              <a:spcAft>
                <a:spcPts val="600"/>
              </a:spcAft>
            </a:pPr>
            <a:r>
              <a:rPr lang="en-US" sz="3500" dirty="0">
                <a:solidFill>
                  <a:schemeClr val="tx1">
                    <a:alpha val="80000"/>
                  </a:schemeClr>
                </a:solidFill>
                <a:hlinkClick r:id="rId3">
                  <a:extLst>
                    <a:ext uri="{A12FA001-AC4F-418D-AE19-62706E023703}">
                      <ahyp:hlinkClr xmlns:ahyp="http://schemas.microsoft.com/office/drawing/2018/hyperlinkcolor" val="tx"/>
                    </a:ext>
                  </a:extLst>
                </a:hlinkClick>
              </a:rPr>
              <a:t>https://www.tcunet.com/</a:t>
            </a:r>
            <a:endParaRPr lang="en-US" sz="3500" dirty="0">
              <a:solidFill>
                <a:schemeClr val="tx1">
                  <a:alpha val="80000"/>
                </a:schemeClr>
              </a:solidFill>
            </a:endParaRPr>
          </a:p>
          <a:p>
            <a:pPr>
              <a:lnSpc>
                <a:spcPct val="90000"/>
              </a:lnSpc>
              <a:spcAft>
                <a:spcPts val="600"/>
              </a:spcAft>
            </a:pPr>
            <a:endParaRPr lang="en-US" sz="2400" dirty="0">
              <a:solidFill>
                <a:schemeClr val="tx1">
                  <a:alpha val="80000"/>
                </a:schemeClr>
              </a:solidFill>
            </a:endParaRPr>
          </a:p>
        </p:txBody>
      </p:sp>
      <p:sp>
        <p:nvSpPr>
          <p:cNvPr id="4" name="Rectangle 3">
            <a:extLst>
              <a:ext uri="{FF2B5EF4-FFF2-40B4-BE49-F238E27FC236}">
                <a16:creationId xmlns:a16="http://schemas.microsoft.com/office/drawing/2014/main" id="{BB696494-0F63-A4B7-4507-AE000D66AAB1}"/>
              </a:ext>
            </a:extLst>
          </p:cNvPr>
          <p:cNvSpPr/>
          <p:nvPr/>
        </p:nvSpPr>
        <p:spPr>
          <a:xfrm>
            <a:off x="10414000" y="5181600"/>
            <a:ext cx="1587500" cy="5217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sky, outdoor, building, town&#10;&#10;Description automatically generated">
            <a:extLst>
              <a:ext uri="{FF2B5EF4-FFF2-40B4-BE49-F238E27FC236}">
                <a16:creationId xmlns:a16="http://schemas.microsoft.com/office/drawing/2014/main" id="{FB00C7BF-DEA3-E8E9-9CDD-0330A30445B3}"/>
              </a:ext>
            </a:extLst>
          </p:cNvPr>
          <p:cNvPicPr>
            <a:picLocks noChangeAspect="1"/>
          </p:cNvPicPr>
          <p:nvPr/>
        </p:nvPicPr>
        <p:blipFill rotWithShape="1">
          <a:blip r:embed="rId4">
            <a:extLst>
              <a:ext uri="{28A0092B-C50C-407E-A947-70E740481C1C}">
                <a14:useLocalDpi xmlns:a14="http://schemas.microsoft.com/office/drawing/2010/main" val="0"/>
              </a:ext>
            </a:extLst>
          </a:blip>
          <a:srcRect l="31082" r="3811" b="1"/>
          <a:stretch/>
        </p:blipFill>
        <p:spPr>
          <a:xfrm>
            <a:off x="6219825" y="477837"/>
            <a:ext cx="5259605" cy="5056188"/>
          </a:xfrm>
          <a:custGeom>
            <a:avLst/>
            <a:gdLst/>
            <a:ahLst/>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effectLst>
            <a:outerShdw blurRad="381000" dist="152400" dir="5400000" algn="t" rotWithShape="0">
              <a:prstClr val="black">
                <a:alpha val="10000"/>
              </a:prstClr>
            </a:outerShdw>
          </a:effectLst>
        </p:spPr>
      </p:pic>
    </p:spTree>
    <p:extLst>
      <p:ext uri="{BB962C8B-B14F-4D97-AF65-F5344CB8AC3E}">
        <p14:creationId xmlns:p14="http://schemas.microsoft.com/office/powerpoint/2010/main" val="348229602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F6A5C6-4B3C-A0E3-21E3-F39EAD5A6A74}"/>
              </a:ext>
            </a:extLst>
          </p:cNvPr>
          <p:cNvSpPr txBox="1"/>
          <p:nvPr/>
        </p:nvSpPr>
        <p:spPr>
          <a:xfrm>
            <a:off x="3411639" y="350734"/>
            <a:ext cx="4304254" cy="486713"/>
          </a:xfrm>
          <a:prstGeom prst="rect">
            <a:avLst/>
          </a:prstGeom>
        </p:spPr>
        <p:txBody>
          <a:bodyPr vert="horz" lIns="91440" tIns="45720" rIns="91440" bIns="45720" rtlCol="0" anchor="t">
            <a:noAutofit/>
          </a:bodyPr>
          <a:lstStyle/>
          <a:p>
            <a:pPr>
              <a:lnSpc>
                <a:spcPct val="90000"/>
              </a:lnSpc>
              <a:spcBef>
                <a:spcPct val="0"/>
              </a:spcBef>
              <a:spcAft>
                <a:spcPts val="600"/>
              </a:spcAft>
            </a:pPr>
            <a:r>
              <a:rPr lang="en-US" sz="2800" kern="1200" dirty="0">
                <a:solidFill>
                  <a:schemeClr val="tx1"/>
                </a:solidFill>
                <a:latin typeface="+mj-lt"/>
                <a:ea typeface="+mj-ea"/>
                <a:cs typeface="+mj-cs"/>
              </a:rPr>
              <a:t>Systems Administrator Role</a:t>
            </a:r>
          </a:p>
        </p:txBody>
      </p:sp>
      <p:sp>
        <p:nvSpPr>
          <p:cNvPr id="5" name="TextBox 4">
            <a:extLst>
              <a:ext uri="{FF2B5EF4-FFF2-40B4-BE49-F238E27FC236}">
                <a16:creationId xmlns:a16="http://schemas.microsoft.com/office/drawing/2014/main" id="{D0125EA3-D3AF-520C-C456-E725B9963441}"/>
              </a:ext>
            </a:extLst>
          </p:cNvPr>
          <p:cNvSpPr txBox="1"/>
          <p:nvPr/>
        </p:nvSpPr>
        <p:spPr>
          <a:xfrm>
            <a:off x="168659" y="5392029"/>
            <a:ext cx="9318661" cy="584775"/>
          </a:xfrm>
          <a:prstGeom prst="rect">
            <a:avLst/>
          </a:prstGeom>
          <a:noFill/>
        </p:spPr>
        <p:txBody>
          <a:bodyPr wrap="square">
            <a:spAutoFit/>
          </a:bodyPr>
          <a:lstStyle/>
          <a:p>
            <a:pPr>
              <a:spcAft>
                <a:spcPts val="600"/>
              </a:spcAft>
            </a:pPr>
            <a:r>
              <a:rPr lang="en-US" sz="3200" b="1" dirty="0"/>
              <a:t>What if service depends on transactional data?</a:t>
            </a:r>
          </a:p>
        </p:txBody>
      </p:sp>
      <p:sp>
        <p:nvSpPr>
          <p:cNvPr id="4" name="Rectangle 3">
            <a:extLst>
              <a:ext uri="{FF2B5EF4-FFF2-40B4-BE49-F238E27FC236}">
                <a16:creationId xmlns:a16="http://schemas.microsoft.com/office/drawing/2014/main" id="{5CDD7C55-DB38-1AAD-CE60-9031BE4C4D5C}"/>
              </a:ext>
            </a:extLst>
          </p:cNvPr>
          <p:cNvSpPr/>
          <p:nvPr/>
        </p:nvSpPr>
        <p:spPr>
          <a:xfrm>
            <a:off x="3938324" y="1020868"/>
            <a:ext cx="2863284" cy="646331"/>
          </a:xfrm>
          <a:prstGeom prst="rect">
            <a:avLst/>
          </a:prstGeom>
          <a:noFill/>
        </p:spPr>
        <p:txBody>
          <a:bodyPr wrap="none" lIns="91440" tIns="45720" rIns="91440" bIns="45720">
            <a:spAutoFit/>
          </a:bodyPr>
          <a:lstStyle/>
          <a:p>
            <a:pPr algn="ctr"/>
            <a:r>
              <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Applications</a:t>
            </a:r>
          </a:p>
        </p:txBody>
      </p:sp>
      <p:sp>
        <p:nvSpPr>
          <p:cNvPr id="8" name="Rectangle 7">
            <a:extLst>
              <a:ext uri="{FF2B5EF4-FFF2-40B4-BE49-F238E27FC236}">
                <a16:creationId xmlns:a16="http://schemas.microsoft.com/office/drawing/2014/main" id="{55B1B8DD-4178-396A-BE26-B6501A92B7EA}"/>
              </a:ext>
            </a:extLst>
          </p:cNvPr>
          <p:cNvSpPr/>
          <p:nvPr/>
        </p:nvSpPr>
        <p:spPr>
          <a:xfrm>
            <a:off x="4225390" y="1709526"/>
            <a:ext cx="2289152" cy="646331"/>
          </a:xfrm>
          <a:prstGeom prst="rect">
            <a:avLst/>
          </a:prstGeom>
          <a:noFill/>
        </p:spPr>
        <p:txBody>
          <a:bodyPr wrap="none" lIns="91440" tIns="45720" rIns="91440" bIns="45720">
            <a:spAutoFit/>
          </a:bodyPr>
          <a:lstStyle/>
          <a:p>
            <a:pPr algn="ctr"/>
            <a:r>
              <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Processes</a:t>
            </a:r>
          </a:p>
        </p:txBody>
      </p:sp>
      <p:sp>
        <p:nvSpPr>
          <p:cNvPr id="9" name="Rectangle 8">
            <a:extLst>
              <a:ext uri="{FF2B5EF4-FFF2-40B4-BE49-F238E27FC236}">
                <a16:creationId xmlns:a16="http://schemas.microsoft.com/office/drawing/2014/main" id="{9780BDD0-375B-238D-9507-5000707468BA}"/>
              </a:ext>
            </a:extLst>
          </p:cNvPr>
          <p:cNvSpPr/>
          <p:nvPr/>
        </p:nvSpPr>
        <p:spPr>
          <a:xfrm>
            <a:off x="4378701" y="2313434"/>
            <a:ext cx="1982529" cy="646331"/>
          </a:xfrm>
          <a:prstGeom prst="rect">
            <a:avLst/>
          </a:prstGeom>
          <a:noFill/>
        </p:spPr>
        <p:txBody>
          <a:bodyPr wrap="none" lIns="91440" tIns="45720" rIns="91440" bIns="45720">
            <a:spAutoFit/>
          </a:bodyPr>
          <a:lstStyle/>
          <a:p>
            <a:pPr algn="ctr"/>
            <a:r>
              <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Services</a:t>
            </a:r>
          </a:p>
        </p:txBody>
      </p:sp>
      <p:sp>
        <p:nvSpPr>
          <p:cNvPr id="10" name="Rectangle 9">
            <a:extLst>
              <a:ext uri="{FF2B5EF4-FFF2-40B4-BE49-F238E27FC236}">
                <a16:creationId xmlns:a16="http://schemas.microsoft.com/office/drawing/2014/main" id="{AE32147D-9801-F109-C7A0-0BC2356C8B59}"/>
              </a:ext>
            </a:extLst>
          </p:cNvPr>
          <p:cNvSpPr/>
          <p:nvPr/>
        </p:nvSpPr>
        <p:spPr>
          <a:xfrm>
            <a:off x="4225390" y="2917342"/>
            <a:ext cx="2396810" cy="646331"/>
          </a:xfrm>
          <a:prstGeom prst="rect">
            <a:avLst/>
          </a:prstGeom>
          <a:noFill/>
        </p:spPr>
        <p:txBody>
          <a:bodyPr wrap="none" lIns="91440" tIns="45720" rIns="91440" bIns="45720">
            <a:spAutoFit/>
          </a:bodyPr>
          <a:lstStyle/>
          <a:p>
            <a:pPr algn="ctr"/>
            <a:r>
              <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Databases</a:t>
            </a:r>
          </a:p>
        </p:txBody>
      </p:sp>
      <p:sp>
        <p:nvSpPr>
          <p:cNvPr id="11" name="Rectangle 10">
            <a:extLst>
              <a:ext uri="{FF2B5EF4-FFF2-40B4-BE49-F238E27FC236}">
                <a16:creationId xmlns:a16="http://schemas.microsoft.com/office/drawing/2014/main" id="{83C2731E-7661-5DA9-0258-AC96CFB73B6E}"/>
              </a:ext>
            </a:extLst>
          </p:cNvPr>
          <p:cNvSpPr/>
          <p:nvPr/>
        </p:nvSpPr>
        <p:spPr>
          <a:xfrm>
            <a:off x="4049668" y="3563577"/>
            <a:ext cx="2748253" cy="646331"/>
          </a:xfrm>
          <a:prstGeom prst="rect">
            <a:avLst/>
          </a:prstGeom>
          <a:noFill/>
        </p:spPr>
        <p:txBody>
          <a:bodyPr wrap="none" lIns="91440" tIns="45720" rIns="91440" bIns="45720">
            <a:spAutoFit/>
          </a:bodyPr>
          <a:lstStyle/>
          <a:p>
            <a:pPr algn="ctr"/>
            <a:r>
              <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Networking</a:t>
            </a:r>
          </a:p>
        </p:txBody>
      </p:sp>
      <p:sp>
        <p:nvSpPr>
          <p:cNvPr id="12" name="Rectangle 11">
            <a:extLst>
              <a:ext uri="{FF2B5EF4-FFF2-40B4-BE49-F238E27FC236}">
                <a16:creationId xmlns:a16="http://schemas.microsoft.com/office/drawing/2014/main" id="{2AE0884B-8718-0D3F-DA31-179FCDD1A82C}"/>
              </a:ext>
            </a:extLst>
          </p:cNvPr>
          <p:cNvSpPr/>
          <p:nvPr/>
        </p:nvSpPr>
        <p:spPr>
          <a:xfrm>
            <a:off x="4827990" y="3988927"/>
            <a:ext cx="1083950" cy="923330"/>
          </a:xfrm>
          <a:prstGeom prst="rect">
            <a:avLst/>
          </a:prstGeom>
          <a:noFill/>
        </p:spPr>
        <p:txBody>
          <a:bodyPr wrap="none" lIns="91440" tIns="45720" rIns="91440" bIns="45720">
            <a:spAutoFit/>
          </a:bodyPr>
          <a:lstStyle/>
          <a:p>
            <a:pPr algn="ctr"/>
            <a:r>
              <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Etc</a:t>
            </a: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t>
            </a:r>
          </a:p>
        </p:txBody>
      </p:sp>
    </p:spTree>
    <p:extLst>
      <p:ext uri="{BB962C8B-B14F-4D97-AF65-F5344CB8AC3E}">
        <p14:creationId xmlns:p14="http://schemas.microsoft.com/office/powerpoint/2010/main" val="362776927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8" grpId="0"/>
      <p:bldP spid="9" grpId="0"/>
      <p:bldP spid="10" grpId="0"/>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D2D3E2-CE18-50E8-AE67-814443B6A649}"/>
              </a:ext>
            </a:extLst>
          </p:cNvPr>
          <p:cNvSpPr txBox="1"/>
          <p:nvPr/>
        </p:nvSpPr>
        <p:spPr>
          <a:xfrm>
            <a:off x="4870281" y="619958"/>
            <a:ext cx="1551067" cy="520474"/>
          </a:xfrm>
          <a:prstGeom prst="rect">
            <a:avLst/>
          </a:prstGeom>
        </p:spPr>
        <p:txBody>
          <a:bodyPr vert="horz" lIns="91440" tIns="45720" rIns="91440" bIns="45720" rtlCol="0" anchor="t">
            <a:noAutofit/>
          </a:bodyPr>
          <a:lstStyle/>
          <a:p>
            <a:pPr>
              <a:lnSpc>
                <a:spcPct val="90000"/>
              </a:lnSpc>
              <a:spcBef>
                <a:spcPct val="0"/>
              </a:spcBef>
              <a:spcAft>
                <a:spcPts val="600"/>
              </a:spcAft>
            </a:pPr>
            <a:r>
              <a:rPr lang="en-US" sz="2800" dirty="0">
                <a:latin typeface="+mj-lt"/>
                <a:ea typeface="+mj-ea"/>
                <a:cs typeface="+mj-cs"/>
              </a:rPr>
              <a:t>Problem</a:t>
            </a:r>
            <a:endParaRPr lang="en-US" sz="2800" kern="1200" dirty="0">
              <a:solidFill>
                <a:schemeClr val="tx1"/>
              </a:solidFill>
              <a:latin typeface="+mj-lt"/>
              <a:ea typeface="+mj-ea"/>
              <a:cs typeface="+mj-cs"/>
            </a:endParaRPr>
          </a:p>
        </p:txBody>
      </p:sp>
      <p:sp>
        <p:nvSpPr>
          <p:cNvPr id="4" name="Rectangle 3">
            <a:extLst>
              <a:ext uri="{FF2B5EF4-FFF2-40B4-BE49-F238E27FC236}">
                <a16:creationId xmlns:a16="http://schemas.microsoft.com/office/drawing/2014/main" id="{C122147B-5E35-1053-D3FD-402AD784BD78}"/>
              </a:ext>
            </a:extLst>
          </p:cNvPr>
          <p:cNvSpPr/>
          <p:nvPr/>
        </p:nvSpPr>
        <p:spPr>
          <a:xfrm>
            <a:off x="3016029" y="1588926"/>
            <a:ext cx="5839099" cy="646331"/>
          </a:xfrm>
          <a:prstGeom prst="rect">
            <a:avLst/>
          </a:prstGeom>
          <a:noFill/>
        </p:spPr>
        <p:txBody>
          <a:bodyPr wrap="none" lIns="91440" tIns="45720" rIns="91440" bIns="45720">
            <a:spAutoFit/>
          </a:bodyPr>
          <a:lstStyle/>
          <a:p>
            <a:pPr algn="ctr"/>
            <a:r>
              <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Monitor ATM Transactions</a:t>
            </a:r>
          </a:p>
        </p:txBody>
      </p:sp>
    </p:spTree>
    <p:extLst>
      <p:ext uri="{BB962C8B-B14F-4D97-AF65-F5344CB8AC3E}">
        <p14:creationId xmlns:p14="http://schemas.microsoft.com/office/powerpoint/2010/main" val="74436177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7027F4-A585-C240-D606-F3E8CA1C2061}"/>
              </a:ext>
            </a:extLst>
          </p:cNvPr>
          <p:cNvSpPr txBox="1"/>
          <p:nvPr/>
        </p:nvSpPr>
        <p:spPr>
          <a:xfrm>
            <a:off x="4387696" y="338622"/>
            <a:ext cx="2867341" cy="600989"/>
          </a:xfrm>
          <a:prstGeom prst="rect">
            <a:avLst/>
          </a:prstGeom>
        </p:spPr>
        <p:txBody>
          <a:bodyPr vert="horz" lIns="91440" tIns="45720" rIns="91440" bIns="45720" rtlCol="0" anchor="t">
            <a:noAutofit/>
          </a:bodyPr>
          <a:lstStyle/>
          <a:p>
            <a:pPr>
              <a:lnSpc>
                <a:spcPct val="90000"/>
              </a:lnSpc>
              <a:spcBef>
                <a:spcPct val="0"/>
              </a:spcBef>
              <a:spcAft>
                <a:spcPts val="600"/>
              </a:spcAft>
            </a:pPr>
            <a:r>
              <a:rPr lang="en-US" sz="2800" kern="1200" dirty="0">
                <a:solidFill>
                  <a:schemeClr val="tx1"/>
                </a:solidFill>
                <a:latin typeface="+mj-lt"/>
                <a:ea typeface="+mj-ea"/>
                <a:cs typeface="+mj-cs"/>
              </a:rPr>
              <a:t>Possible Solutions</a:t>
            </a:r>
          </a:p>
        </p:txBody>
      </p:sp>
      <p:pic>
        <p:nvPicPr>
          <p:cNvPr id="5" name="Picture 4">
            <a:extLst>
              <a:ext uri="{FF2B5EF4-FFF2-40B4-BE49-F238E27FC236}">
                <a16:creationId xmlns:a16="http://schemas.microsoft.com/office/drawing/2014/main" id="{D878ABE4-3BE6-F310-0CFB-C2DE5F2C4889}"/>
              </a:ext>
            </a:extLst>
          </p:cNvPr>
          <p:cNvPicPr>
            <a:picLocks noChangeAspect="1"/>
          </p:cNvPicPr>
          <p:nvPr/>
        </p:nvPicPr>
        <p:blipFill>
          <a:blip r:embed="rId2"/>
          <a:stretch>
            <a:fillRect/>
          </a:stretch>
        </p:blipFill>
        <p:spPr>
          <a:xfrm>
            <a:off x="4521203" y="1200270"/>
            <a:ext cx="2603500" cy="750288"/>
          </a:xfrm>
          <a:prstGeom prst="rect">
            <a:avLst/>
          </a:prstGeom>
        </p:spPr>
      </p:pic>
      <p:pic>
        <p:nvPicPr>
          <p:cNvPr id="7" name="Picture 6">
            <a:extLst>
              <a:ext uri="{FF2B5EF4-FFF2-40B4-BE49-F238E27FC236}">
                <a16:creationId xmlns:a16="http://schemas.microsoft.com/office/drawing/2014/main" id="{1675CAFC-6665-E88D-7629-5830C0E09368}"/>
              </a:ext>
            </a:extLst>
          </p:cNvPr>
          <p:cNvPicPr>
            <a:picLocks noChangeAspect="1"/>
          </p:cNvPicPr>
          <p:nvPr/>
        </p:nvPicPr>
        <p:blipFill>
          <a:blip r:embed="rId3"/>
          <a:stretch>
            <a:fillRect/>
          </a:stretch>
        </p:blipFill>
        <p:spPr>
          <a:xfrm>
            <a:off x="4524377" y="2211217"/>
            <a:ext cx="2600326" cy="742950"/>
          </a:xfrm>
          <a:prstGeom prst="rect">
            <a:avLst/>
          </a:prstGeom>
        </p:spPr>
      </p:pic>
      <p:pic>
        <p:nvPicPr>
          <p:cNvPr id="9" name="Picture 8">
            <a:extLst>
              <a:ext uri="{FF2B5EF4-FFF2-40B4-BE49-F238E27FC236}">
                <a16:creationId xmlns:a16="http://schemas.microsoft.com/office/drawing/2014/main" id="{6C627323-270A-6AF1-691F-DB64CF5F55C8}"/>
              </a:ext>
            </a:extLst>
          </p:cNvPr>
          <p:cNvPicPr>
            <a:picLocks noChangeAspect="1"/>
          </p:cNvPicPr>
          <p:nvPr/>
        </p:nvPicPr>
        <p:blipFill>
          <a:blip r:embed="rId4"/>
          <a:stretch>
            <a:fillRect/>
          </a:stretch>
        </p:blipFill>
        <p:spPr>
          <a:xfrm>
            <a:off x="4521203" y="3214826"/>
            <a:ext cx="2603500" cy="911304"/>
          </a:xfrm>
          <a:prstGeom prst="rect">
            <a:avLst/>
          </a:prstGeom>
        </p:spPr>
      </p:pic>
      <p:pic>
        <p:nvPicPr>
          <p:cNvPr id="13" name="Picture 12">
            <a:extLst>
              <a:ext uri="{FF2B5EF4-FFF2-40B4-BE49-F238E27FC236}">
                <a16:creationId xmlns:a16="http://schemas.microsoft.com/office/drawing/2014/main" id="{236A1731-62AA-A9E3-730A-C9FBA31B3B18}"/>
              </a:ext>
            </a:extLst>
          </p:cNvPr>
          <p:cNvPicPr>
            <a:picLocks noChangeAspect="1"/>
          </p:cNvPicPr>
          <p:nvPr/>
        </p:nvPicPr>
        <p:blipFill>
          <a:blip r:embed="rId5"/>
          <a:stretch>
            <a:fillRect/>
          </a:stretch>
        </p:blipFill>
        <p:spPr>
          <a:xfrm>
            <a:off x="4521203" y="4386789"/>
            <a:ext cx="2600328" cy="776241"/>
          </a:xfrm>
          <a:prstGeom prst="rect">
            <a:avLst/>
          </a:prstGeom>
        </p:spPr>
      </p:pic>
    </p:spTree>
    <p:extLst>
      <p:ext uri="{BB962C8B-B14F-4D97-AF65-F5344CB8AC3E}">
        <p14:creationId xmlns:p14="http://schemas.microsoft.com/office/powerpoint/2010/main" val="42492415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anim calcmode="lin" valueType="num">
                                      <p:cBhvr>
                                        <p:cTn id="29" dur="1000" fill="hold"/>
                                        <p:tgtEl>
                                          <p:spTgt spid="13"/>
                                        </p:tgtEl>
                                        <p:attrNameLst>
                                          <p:attrName>ppt_x</p:attrName>
                                        </p:attrNameLst>
                                      </p:cBhvr>
                                      <p:tavLst>
                                        <p:tav tm="0">
                                          <p:val>
                                            <p:strVal val="#ppt_x"/>
                                          </p:val>
                                        </p:tav>
                                        <p:tav tm="100000">
                                          <p:val>
                                            <p:strVal val="#ppt_x"/>
                                          </p:val>
                                        </p:tav>
                                      </p:tavLst>
                                    </p:anim>
                                    <p:anim calcmode="lin" valueType="num">
                                      <p:cBhvr>
                                        <p:cTn id="3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4F7FF22093805478C1AC3DECA046AE2" ma:contentTypeVersion="8" ma:contentTypeDescription="Create a new document." ma:contentTypeScope="" ma:versionID="355f70b62edaa6431edc676a4e077378">
  <xsd:schema xmlns:xsd="http://www.w3.org/2001/XMLSchema" xmlns:xs="http://www.w3.org/2001/XMLSchema" xmlns:p="http://schemas.microsoft.com/office/2006/metadata/properties" xmlns:ns3="645951c4-77b2-4271-8f10-a0d3c1e36172" xmlns:ns4="4999cf13-cb53-4a3d-a90e-c2f6e51a4028" targetNamespace="http://schemas.microsoft.com/office/2006/metadata/properties" ma:root="true" ma:fieldsID="2227e73c82c8b7740b460282c33c29e7" ns3:_="" ns4:_="">
    <xsd:import namespace="645951c4-77b2-4271-8f10-a0d3c1e36172"/>
    <xsd:import namespace="4999cf13-cb53-4a3d-a90e-c2f6e51a402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5951c4-77b2-4271-8f10-a0d3c1e361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999cf13-cb53-4a3d-a90e-c2f6e51a402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B8DF68D-5FB3-440F-B135-BC13D85A75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5951c4-77b2-4271-8f10-a0d3c1e36172"/>
    <ds:schemaRef ds:uri="4999cf13-cb53-4a3d-a90e-c2f6e51a40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C22064C-1319-48D9-99A8-E6155754BCCB}">
  <ds:schemaRefs>
    <ds:schemaRef ds:uri="http://schemas.microsoft.com/sharepoint/v3/contenttype/forms"/>
  </ds:schemaRefs>
</ds:datastoreItem>
</file>

<file path=customXml/itemProps3.xml><?xml version="1.0" encoding="utf-8"?>
<ds:datastoreItem xmlns:ds="http://schemas.openxmlformats.org/officeDocument/2006/customXml" ds:itemID="{92A6475F-74BE-49E2-AA53-D5190570A614}">
  <ds:schemaRefs>
    <ds:schemaRef ds:uri="645951c4-77b2-4271-8f10-a0d3c1e36172"/>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4999cf13-cb53-4a3d-a90e-c2f6e51a4028"/>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11442</TotalTime>
  <Words>431</Words>
  <Application>Microsoft Office PowerPoint</Application>
  <PresentationFormat>Widescreen</PresentationFormat>
  <Paragraphs>80</Paragraphs>
  <Slides>33</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notes</dc:title>
  <dc:creator>James Petty</dc:creator>
  <cp:lastModifiedBy>Bruce Stump</cp:lastModifiedBy>
  <cp:revision>67</cp:revision>
  <dcterms:created xsi:type="dcterms:W3CDTF">2020-10-05T21:13:15Z</dcterms:created>
  <dcterms:modified xsi:type="dcterms:W3CDTF">2023-04-25T14:32:30Z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0x010100F4F7FF22093805478C1AC3DECA046AE2</vt:lpwstr>
  </property>
</Properties>
</file>